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7"/>
  </p:notesMasterIdLst>
  <p:sldIdLst>
    <p:sldId id="256" r:id="rId2"/>
    <p:sldId id="261" r:id="rId3"/>
    <p:sldId id="262" r:id="rId4"/>
    <p:sldId id="257" r:id="rId5"/>
    <p:sldId id="258" r:id="rId6"/>
    <p:sldId id="260" r:id="rId7"/>
    <p:sldId id="259" r:id="rId8"/>
    <p:sldId id="263" r:id="rId9"/>
    <p:sldId id="264" r:id="rId10"/>
    <p:sldId id="265" r:id="rId11"/>
    <p:sldId id="267" r:id="rId12"/>
    <p:sldId id="268" r:id="rId13"/>
    <p:sldId id="266"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66"/>
    <p:restoredTop sz="94694"/>
  </p:normalViewPr>
  <p:slideViewPr>
    <p:cSldViewPr snapToGrid="0">
      <p:cViewPr varScale="1">
        <p:scale>
          <a:sx n="121" d="100"/>
          <a:sy n="121" d="100"/>
        </p:scale>
        <p:origin x="147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9EF6A2-9129-1A42-AABB-CBFB88E2A3A7}" type="datetimeFigureOut">
              <a:rPr lang="en-US" smtClean="0"/>
              <a:t>4/30/24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14ABF9-FC2E-C746-B053-C70C6E1267BF}" type="slidenum">
              <a:rPr lang="en-US" smtClean="0"/>
              <a:t>‹#›</a:t>
            </a:fld>
            <a:endParaRPr lang="en-US"/>
          </a:p>
        </p:txBody>
      </p:sp>
    </p:spTree>
    <p:extLst>
      <p:ext uri="{BB962C8B-B14F-4D97-AF65-F5344CB8AC3E}">
        <p14:creationId xmlns:p14="http://schemas.microsoft.com/office/powerpoint/2010/main" val="9928904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B7057A37-A8CC-3448-94E3-780B25F38A72}" type="datetime1">
              <a:rPr lang="en-US" smtClean="0"/>
              <a:t>4/30/24</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1247887F-F593-DA48-B2B7-CB259E526E12}"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80782336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26A8A5-703A-C74E-8539-26295B584B2A}" type="datetime1">
              <a:rPr lang="en-US" smtClean="0"/>
              <a:t>4/30/24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47887F-F593-DA48-B2B7-CB259E526E12}" type="slidenum">
              <a:rPr lang="en-US" smtClean="0"/>
              <a:t>‹#›</a:t>
            </a:fld>
            <a:endParaRPr lang="en-US"/>
          </a:p>
        </p:txBody>
      </p:sp>
    </p:spTree>
    <p:extLst>
      <p:ext uri="{BB962C8B-B14F-4D97-AF65-F5344CB8AC3E}">
        <p14:creationId xmlns:p14="http://schemas.microsoft.com/office/powerpoint/2010/main" val="1864355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B540B4-653E-C74A-8088-0387257640A6}" type="datetime1">
              <a:rPr lang="en-US" smtClean="0"/>
              <a:t>4/30/24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47887F-F593-DA48-B2B7-CB259E526E12}" type="slidenum">
              <a:rPr lang="en-US" smtClean="0"/>
              <a:t>‹#›</a:t>
            </a:fld>
            <a:endParaRPr lang="en-US"/>
          </a:p>
        </p:txBody>
      </p:sp>
    </p:spTree>
    <p:extLst>
      <p:ext uri="{BB962C8B-B14F-4D97-AF65-F5344CB8AC3E}">
        <p14:creationId xmlns:p14="http://schemas.microsoft.com/office/powerpoint/2010/main" val="2758637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FE828B-9402-2841-A944-01EF6C5223A4}" type="datetime1">
              <a:rPr lang="en-US" smtClean="0"/>
              <a:t>4/30/24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47887F-F593-DA48-B2B7-CB259E526E12}" type="slidenum">
              <a:rPr lang="en-US" smtClean="0"/>
              <a:t>‹#›</a:t>
            </a:fld>
            <a:endParaRPr lang="en-US"/>
          </a:p>
        </p:txBody>
      </p:sp>
    </p:spTree>
    <p:extLst>
      <p:ext uri="{BB962C8B-B14F-4D97-AF65-F5344CB8AC3E}">
        <p14:creationId xmlns:p14="http://schemas.microsoft.com/office/powerpoint/2010/main" val="2697470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3C5D902C-0B98-0942-93C6-E98B762B5420}" type="datetime1">
              <a:rPr lang="en-US" smtClean="0"/>
              <a:t>4/30/24</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1247887F-F593-DA48-B2B7-CB259E526E12}"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14394427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C56424-3DEB-0044-8EDC-0A4942F86016}" type="datetime1">
              <a:rPr lang="en-US" smtClean="0"/>
              <a:t>4/30/24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47887F-F593-DA48-B2B7-CB259E526E12}" type="slidenum">
              <a:rPr lang="en-US" smtClean="0"/>
              <a:t>‹#›</a:t>
            </a:fld>
            <a:endParaRPr lang="en-US"/>
          </a:p>
        </p:txBody>
      </p:sp>
    </p:spTree>
    <p:extLst>
      <p:ext uri="{BB962C8B-B14F-4D97-AF65-F5344CB8AC3E}">
        <p14:creationId xmlns:p14="http://schemas.microsoft.com/office/powerpoint/2010/main" val="34990907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1F8E63-C0FB-AA43-98BC-00E01E868116}" type="datetime1">
              <a:rPr lang="en-US" smtClean="0"/>
              <a:t>4/30/24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47887F-F593-DA48-B2B7-CB259E526E12}" type="slidenum">
              <a:rPr lang="en-US" smtClean="0"/>
              <a:t>‹#›</a:t>
            </a:fld>
            <a:endParaRPr lang="en-US"/>
          </a:p>
        </p:txBody>
      </p:sp>
    </p:spTree>
    <p:extLst>
      <p:ext uri="{BB962C8B-B14F-4D97-AF65-F5344CB8AC3E}">
        <p14:creationId xmlns:p14="http://schemas.microsoft.com/office/powerpoint/2010/main" val="2895588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BF121D-DB6C-974B-9F8E-AC686ECAFB97}" type="datetime1">
              <a:rPr lang="en-US" smtClean="0"/>
              <a:t>4/30/24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47887F-F593-DA48-B2B7-CB259E526E12}" type="slidenum">
              <a:rPr lang="en-US" smtClean="0"/>
              <a:t>‹#›</a:t>
            </a:fld>
            <a:endParaRPr lang="en-US"/>
          </a:p>
        </p:txBody>
      </p:sp>
    </p:spTree>
    <p:extLst>
      <p:ext uri="{BB962C8B-B14F-4D97-AF65-F5344CB8AC3E}">
        <p14:creationId xmlns:p14="http://schemas.microsoft.com/office/powerpoint/2010/main" val="2453255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F6B1CB-B660-984E-924A-D8CFD4C0D742}" type="datetime1">
              <a:rPr lang="en-US" smtClean="0"/>
              <a:t>4/30/24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47887F-F593-DA48-B2B7-CB259E526E12}" type="slidenum">
              <a:rPr lang="en-US" smtClean="0"/>
              <a:t>‹#›</a:t>
            </a:fld>
            <a:endParaRPr lang="en-US"/>
          </a:p>
        </p:txBody>
      </p:sp>
    </p:spTree>
    <p:extLst>
      <p:ext uri="{BB962C8B-B14F-4D97-AF65-F5344CB8AC3E}">
        <p14:creationId xmlns:p14="http://schemas.microsoft.com/office/powerpoint/2010/main" val="2179193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8313B78-7B5E-C24C-88F2-10964E5F11EC}" type="datetime1">
              <a:rPr lang="en-US" smtClean="0"/>
              <a:t>4/30/24</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1247887F-F593-DA48-B2B7-CB259E526E12}"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03182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DB68C59-166A-D64D-8698-06CA2AFACA06}" type="datetime1">
              <a:rPr lang="en-US" smtClean="0"/>
              <a:t>4/30/24</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1247887F-F593-DA48-B2B7-CB259E526E12}"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19532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7AC3DC25-0695-5343-A951-92866988BA01}" type="datetime1">
              <a:rPr lang="en-US" smtClean="0"/>
              <a:t>4/30/24</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1247887F-F593-DA48-B2B7-CB259E526E12}"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4756794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Colorado-State-University-CMB/CM515-course-2024"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hyperlink" Target="https://docs.github.com/en/get-started/writing-on-github/getting-started-with-writing-and-formatting-on-github/basic-writing-and-formatting-syntax"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AEF5D-7E6B-FE75-28D7-6AEFA544AA7F}"/>
              </a:ext>
            </a:extLst>
          </p:cNvPr>
          <p:cNvSpPr>
            <a:spLocks noGrp="1"/>
          </p:cNvSpPr>
          <p:nvPr>
            <p:ph type="ctrTitle"/>
          </p:nvPr>
        </p:nvSpPr>
        <p:spPr/>
        <p:txBody>
          <a:bodyPr/>
          <a:lstStyle/>
          <a:p>
            <a:r>
              <a:rPr lang="en-US" dirty="0"/>
              <a:t>GIT/</a:t>
            </a:r>
            <a:r>
              <a:rPr lang="en-US" dirty="0" err="1"/>
              <a:t>Github</a:t>
            </a:r>
            <a:r>
              <a:rPr lang="en-US" dirty="0"/>
              <a:t> day 2</a:t>
            </a:r>
          </a:p>
        </p:txBody>
      </p:sp>
      <p:sp>
        <p:nvSpPr>
          <p:cNvPr id="3" name="Subtitle 2">
            <a:extLst>
              <a:ext uri="{FF2B5EF4-FFF2-40B4-BE49-F238E27FC236}">
                <a16:creationId xmlns:a16="http://schemas.microsoft.com/office/drawing/2014/main" id="{990BFD5A-73AC-FCAB-8AF2-52D09B3652BD}"/>
              </a:ext>
            </a:extLst>
          </p:cNvPr>
          <p:cNvSpPr>
            <a:spLocks noGrp="1"/>
          </p:cNvSpPr>
          <p:nvPr>
            <p:ph type="subTitle" idx="1"/>
          </p:nvPr>
        </p:nvSpPr>
        <p:spPr/>
        <p:txBody>
          <a:bodyPr/>
          <a:lstStyle/>
          <a:p>
            <a:r>
              <a:rPr lang="en-US" dirty="0"/>
              <a:t>May 1</a:t>
            </a:r>
            <a:r>
              <a:rPr lang="en-US" baseline="30000" dirty="0"/>
              <a:t>st</a:t>
            </a:r>
            <a:r>
              <a:rPr lang="en-US" dirty="0"/>
              <a:t>, 2024</a:t>
            </a:r>
          </a:p>
        </p:txBody>
      </p:sp>
      <p:sp>
        <p:nvSpPr>
          <p:cNvPr id="4" name="Slide Number Placeholder 3">
            <a:extLst>
              <a:ext uri="{FF2B5EF4-FFF2-40B4-BE49-F238E27FC236}">
                <a16:creationId xmlns:a16="http://schemas.microsoft.com/office/drawing/2014/main" id="{F5C7A756-1AD6-69BB-1558-AA6D83DAB6F6}"/>
              </a:ext>
            </a:extLst>
          </p:cNvPr>
          <p:cNvSpPr>
            <a:spLocks noGrp="1"/>
          </p:cNvSpPr>
          <p:nvPr>
            <p:ph type="sldNum" sz="quarter" idx="12"/>
          </p:nvPr>
        </p:nvSpPr>
        <p:spPr/>
        <p:txBody>
          <a:bodyPr/>
          <a:lstStyle/>
          <a:p>
            <a:fld id="{1247887F-F593-DA48-B2B7-CB259E526E12}" type="slidenum">
              <a:rPr lang="en-US" smtClean="0"/>
              <a:t>1</a:t>
            </a:fld>
            <a:endParaRPr lang="en-US"/>
          </a:p>
        </p:txBody>
      </p:sp>
    </p:spTree>
    <p:extLst>
      <p:ext uri="{BB962C8B-B14F-4D97-AF65-F5344CB8AC3E}">
        <p14:creationId xmlns:p14="http://schemas.microsoft.com/office/powerpoint/2010/main" val="19801184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15763-18D7-559E-530C-29B7FF0473D2}"/>
              </a:ext>
            </a:extLst>
          </p:cNvPr>
          <p:cNvSpPr>
            <a:spLocks noGrp="1"/>
          </p:cNvSpPr>
          <p:nvPr>
            <p:ph type="title"/>
          </p:nvPr>
        </p:nvSpPr>
        <p:spPr>
          <a:xfrm>
            <a:off x="1371600" y="97221"/>
            <a:ext cx="9601200" cy="1485900"/>
          </a:xfrm>
        </p:spPr>
        <p:txBody>
          <a:bodyPr/>
          <a:lstStyle/>
          <a:p>
            <a:r>
              <a:rPr lang="en-US" dirty="0"/>
              <a:t>Forking</a:t>
            </a:r>
          </a:p>
        </p:txBody>
      </p:sp>
      <p:sp>
        <p:nvSpPr>
          <p:cNvPr id="3" name="Content Placeholder 2">
            <a:extLst>
              <a:ext uri="{FF2B5EF4-FFF2-40B4-BE49-F238E27FC236}">
                <a16:creationId xmlns:a16="http://schemas.microsoft.com/office/drawing/2014/main" id="{35C1ACA8-B058-E5D5-EBA3-E77E9C0B74C3}"/>
              </a:ext>
            </a:extLst>
          </p:cNvPr>
          <p:cNvSpPr>
            <a:spLocks noGrp="1"/>
          </p:cNvSpPr>
          <p:nvPr>
            <p:ph idx="1"/>
          </p:nvPr>
        </p:nvSpPr>
        <p:spPr>
          <a:xfrm>
            <a:off x="1371600" y="1171904"/>
            <a:ext cx="9601200" cy="3581400"/>
          </a:xfrm>
        </p:spPr>
        <p:txBody>
          <a:bodyPr/>
          <a:lstStyle/>
          <a:p>
            <a:r>
              <a:rPr lang="en-US" dirty="0"/>
              <a:t>Go to </a:t>
            </a:r>
            <a:r>
              <a:rPr lang="en-US" dirty="0">
                <a:hlinkClick r:id="rId2"/>
              </a:rPr>
              <a:t>https://github.com/Colorado-State-University-CMB/CM515-course-2024</a:t>
            </a:r>
            <a:endParaRPr lang="en-US" dirty="0"/>
          </a:p>
          <a:p>
            <a:endParaRPr lang="en-US" dirty="0"/>
          </a:p>
        </p:txBody>
      </p:sp>
      <p:sp>
        <p:nvSpPr>
          <p:cNvPr id="4" name="Slide Number Placeholder 3">
            <a:extLst>
              <a:ext uri="{FF2B5EF4-FFF2-40B4-BE49-F238E27FC236}">
                <a16:creationId xmlns:a16="http://schemas.microsoft.com/office/drawing/2014/main" id="{85480297-FEEC-4011-20E1-7DA1600EF15E}"/>
              </a:ext>
            </a:extLst>
          </p:cNvPr>
          <p:cNvSpPr>
            <a:spLocks noGrp="1"/>
          </p:cNvSpPr>
          <p:nvPr>
            <p:ph type="sldNum" sz="quarter" idx="12"/>
          </p:nvPr>
        </p:nvSpPr>
        <p:spPr/>
        <p:txBody>
          <a:bodyPr/>
          <a:lstStyle/>
          <a:p>
            <a:fld id="{1247887F-F593-DA48-B2B7-CB259E526E12}" type="slidenum">
              <a:rPr lang="en-US" smtClean="0"/>
              <a:t>10</a:t>
            </a:fld>
            <a:endParaRPr lang="en-US"/>
          </a:p>
        </p:txBody>
      </p:sp>
      <p:grpSp>
        <p:nvGrpSpPr>
          <p:cNvPr id="10" name="Group 9">
            <a:extLst>
              <a:ext uri="{FF2B5EF4-FFF2-40B4-BE49-F238E27FC236}">
                <a16:creationId xmlns:a16="http://schemas.microsoft.com/office/drawing/2014/main" id="{0BF5730C-AFE8-6059-1EA5-436C39B70CAF}"/>
              </a:ext>
            </a:extLst>
          </p:cNvPr>
          <p:cNvGrpSpPr/>
          <p:nvPr/>
        </p:nvGrpSpPr>
        <p:grpSpPr>
          <a:xfrm>
            <a:off x="986765" y="2424822"/>
            <a:ext cx="6498070" cy="1485900"/>
            <a:chOff x="3091460" y="2496832"/>
            <a:chExt cx="6498070" cy="1485900"/>
          </a:xfrm>
        </p:grpSpPr>
        <p:pic>
          <p:nvPicPr>
            <p:cNvPr id="6" name="Picture 5">
              <a:extLst>
                <a:ext uri="{FF2B5EF4-FFF2-40B4-BE49-F238E27FC236}">
                  <a16:creationId xmlns:a16="http://schemas.microsoft.com/office/drawing/2014/main" id="{CBD33933-2006-15E2-A8AE-B294EA27F984}"/>
                </a:ext>
              </a:extLst>
            </p:cNvPr>
            <p:cNvPicPr>
              <a:picLocks noChangeAspect="1"/>
            </p:cNvPicPr>
            <p:nvPr/>
          </p:nvPicPr>
          <p:blipFill>
            <a:blip r:embed="rId3"/>
            <a:stretch>
              <a:fillRect/>
            </a:stretch>
          </p:blipFill>
          <p:spPr>
            <a:xfrm>
              <a:off x="3091460" y="2496832"/>
              <a:ext cx="6052540" cy="1485900"/>
            </a:xfrm>
            <a:prstGeom prst="rect">
              <a:avLst/>
            </a:prstGeom>
          </p:spPr>
        </p:pic>
        <p:sp>
          <p:nvSpPr>
            <p:cNvPr id="7" name="Right Arrow 6">
              <a:extLst>
                <a:ext uri="{FF2B5EF4-FFF2-40B4-BE49-F238E27FC236}">
                  <a16:creationId xmlns:a16="http://schemas.microsoft.com/office/drawing/2014/main" id="{B0788635-B2FB-3DAE-E361-408081C04D9A}"/>
                </a:ext>
              </a:extLst>
            </p:cNvPr>
            <p:cNvSpPr/>
            <p:nvPr/>
          </p:nvSpPr>
          <p:spPr>
            <a:xfrm rot="8217295">
              <a:off x="8864316" y="2755648"/>
              <a:ext cx="725214" cy="3048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a:extLst>
                <a:ext uri="{FF2B5EF4-FFF2-40B4-BE49-F238E27FC236}">
                  <a16:creationId xmlns:a16="http://schemas.microsoft.com/office/drawing/2014/main" id="{5BBFB893-0ACC-5334-0929-4BFD1C2BB91A}"/>
                </a:ext>
              </a:extLst>
            </p:cNvPr>
            <p:cNvSpPr/>
            <p:nvPr/>
          </p:nvSpPr>
          <p:spPr>
            <a:xfrm rot="10800000">
              <a:off x="8274850" y="3616978"/>
              <a:ext cx="725214" cy="3048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a:extLst>
              <a:ext uri="{FF2B5EF4-FFF2-40B4-BE49-F238E27FC236}">
                <a16:creationId xmlns:a16="http://schemas.microsoft.com/office/drawing/2014/main" id="{6E28C66C-5C95-AD25-C79D-9B42C4275209}"/>
              </a:ext>
            </a:extLst>
          </p:cNvPr>
          <p:cNvPicPr>
            <a:picLocks noChangeAspect="1"/>
          </p:cNvPicPr>
          <p:nvPr/>
        </p:nvPicPr>
        <p:blipFill>
          <a:blip r:embed="rId4"/>
          <a:stretch>
            <a:fillRect/>
          </a:stretch>
        </p:blipFill>
        <p:spPr>
          <a:xfrm>
            <a:off x="7476646" y="2424822"/>
            <a:ext cx="4552444" cy="3380140"/>
          </a:xfrm>
          <a:prstGeom prst="rect">
            <a:avLst/>
          </a:prstGeom>
        </p:spPr>
      </p:pic>
      <p:sp>
        <p:nvSpPr>
          <p:cNvPr id="11" name="Right Arrow 10">
            <a:extLst>
              <a:ext uri="{FF2B5EF4-FFF2-40B4-BE49-F238E27FC236}">
                <a16:creationId xmlns:a16="http://schemas.microsoft.com/office/drawing/2014/main" id="{17A63DD6-F2BF-1AE8-0E36-83C05DB245FE}"/>
              </a:ext>
            </a:extLst>
          </p:cNvPr>
          <p:cNvSpPr/>
          <p:nvPr/>
        </p:nvSpPr>
        <p:spPr>
          <a:xfrm rot="20340189">
            <a:off x="10416915" y="5581614"/>
            <a:ext cx="725214" cy="3048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5689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38968-2713-73EA-DD28-90D87D454857}"/>
              </a:ext>
            </a:extLst>
          </p:cNvPr>
          <p:cNvSpPr>
            <a:spLocks noGrp="1"/>
          </p:cNvSpPr>
          <p:nvPr>
            <p:ph type="title"/>
          </p:nvPr>
        </p:nvSpPr>
        <p:spPr>
          <a:xfrm>
            <a:off x="1371600" y="247649"/>
            <a:ext cx="10526110" cy="1485900"/>
          </a:xfrm>
        </p:spPr>
        <p:txBody>
          <a:bodyPr/>
          <a:lstStyle/>
          <a:p>
            <a:r>
              <a:rPr lang="en-US" dirty="0"/>
              <a:t>Get YOUR fork of class repo into RStudio</a:t>
            </a:r>
          </a:p>
        </p:txBody>
      </p:sp>
      <p:sp>
        <p:nvSpPr>
          <p:cNvPr id="3" name="Content Placeholder 2">
            <a:extLst>
              <a:ext uri="{FF2B5EF4-FFF2-40B4-BE49-F238E27FC236}">
                <a16:creationId xmlns:a16="http://schemas.microsoft.com/office/drawing/2014/main" id="{623833DD-BDF2-C91A-BD9D-9B3B2C99C8DB}"/>
              </a:ext>
            </a:extLst>
          </p:cNvPr>
          <p:cNvSpPr>
            <a:spLocks noGrp="1"/>
          </p:cNvSpPr>
          <p:nvPr>
            <p:ph idx="1"/>
          </p:nvPr>
        </p:nvSpPr>
        <p:spPr>
          <a:xfrm>
            <a:off x="5947033" y="1542215"/>
            <a:ext cx="6500649" cy="501869"/>
          </a:xfrm>
        </p:spPr>
        <p:txBody>
          <a:bodyPr/>
          <a:lstStyle/>
          <a:p>
            <a:pPr marL="0" indent="0">
              <a:buNone/>
            </a:pPr>
            <a:r>
              <a:rPr lang="en-US" dirty="0"/>
              <a:t>Change your </a:t>
            </a:r>
            <a:r>
              <a:rPr lang="en-US" dirty="0" err="1"/>
              <a:t>url</a:t>
            </a:r>
            <a:r>
              <a:rPr lang="en-US" dirty="0"/>
              <a:t> in RStudio like we did for </a:t>
            </a:r>
            <a:r>
              <a:rPr lang="en-US" i="1" dirty="0"/>
              <a:t>my-resources</a:t>
            </a:r>
          </a:p>
        </p:txBody>
      </p:sp>
      <p:sp>
        <p:nvSpPr>
          <p:cNvPr id="4" name="Slide Number Placeholder 3">
            <a:extLst>
              <a:ext uri="{FF2B5EF4-FFF2-40B4-BE49-F238E27FC236}">
                <a16:creationId xmlns:a16="http://schemas.microsoft.com/office/drawing/2014/main" id="{055EDE7D-516D-4C37-E0B8-F881C188F79C}"/>
              </a:ext>
            </a:extLst>
          </p:cNvPr>
          <p:cNvSpPr>
            <a:spLocks noGrp="1"/>
          </p:cNvSpPr>
          <p:nvPr>
            <p:ph type="sldNum" sz="quarter" idx="12"/>
          </p:nvPr>
        </p:nvSpPr>
        <p:spPr/>
        <p:txBody>
          <a:bodyPr/>
          <a:lstStyle/>
          <a:p>
            <a:fld id="{1247887F-F593-DA48-B2B7-CB259E526E12}" type="slidenum">
              <a:rPr lang="en-US" smtClean="0"/>
              <a:t>11</a:t>
            </a:fld>
            <a:endParaRPr lang="en-US"/>
          </a:p>
        </p:txBody>
      </p:sp>
      <p:pic>
        <p:nvPicPr>
          <p:cNvPr id="6" name="Picture 5">
            <a:extLst>
              <a:ext uri="{FF2B5EF4-FFF2-40B4-BE49-F238E27FC236}">
                <a16:creationId xmlns:a16="http://schemas.microsoft.com/office/drawing/2014/main" id="{D9745BB1-62C8-CAC7-31A3-BA9B64C529C5}"/>
              </a:ext>
            </a:extLst>
          </p:cNvPr>
          <p:cNvPicPr>
            <a:picLocks noChangeAspect="1"/>
          </p:cNvPicPr>
          <p:nvPr/>
        </p:nvPicPr>
        <p:blipFill>
          <a:blip r:embed="rId2"/>
          <a:stretch>
            <a:fillRect/>
          </a:stretch>
        </p:blipFill>
        <p:spPr>
          <a:xfrm>
            <a:off x="6019802" y="2044084"/>
            <a:ext cx="6022594" cy="1607381"/>
          </a:xfrm>
          <a:prstGeom prst="rect">
            <a:avLst/>
          </a:prstGeom>
        </p:spPr>
      </p:pic>
      <p:grpSp>
        <p:nvGrpSpPr>
          <p:cNvPr id="12" name="Group 11">
            <a:extLst>
              <a:ext uri="{FF2B5EF4-FFF2-40B4-BE49-F238E27FC236}">
                <a16:creationId xmlns:a16="http://schemas.microsoft.com/office/drawing/2014/main" id="{EC083E8C-3D45-B910-5A81-B4A845F7AE4E}"/>
              </a:ext>
            </a:extLst>
          </p:cNvPr>
          <p:cNvGrpSpPr/>
          <p:nvPr/>
        </p:nvGrpSpPr>
        <p:grpSpPr>
          <a:xfrm>
            <a:off x="861044" y="1542215"/>
            <a:ext cx="3683876" cy="2506083"/>
            <a:chOff x="919655" y="1733549"/>
            <a:chExt cx="4575433" cy="3112595"/>
          </a:xfrm>
        </p:grpSpPr>
        <p:pic>
          <p:nvPicPr>
            <p:cNvPr id="5" name="Picture 4">
              <a:extLst>
                <a:ext uri="{FF2B5EF4-FFF2-40B4-BE49-F238E27FC236}">
                  <a16:creationId xmlns:a16="http://schemas.microsoft.com/office/drawing/2014/main" id="{98105826-3D43-2C2E-FF52-137A3FE25C99}"/>
                </a:ext>
              </a:extLst>
            </p:cNvPr>
            <p:cNvPicPr>
              <a:picLocks noChangeAspect="1"/>
            </p:cNvPicPr>
            <p:nvPr/>
          </p:nvPicPr>
          <p:blipFill>
            <a:blip r:embed="rId3"/>
            <a:stretch>
              <a:fillRect/>
            </a:stretch>
          </p:blipFill>
          <p:spPr>
            <a:xfrm>
              <a:off x="919655" y="1733549"/>
              <a:ext cx="4575433" cy="3112595"/>
            </a:xfrm>
            <a:prstGeom prst="rect">
              <a:avLst/>
            </a:prstGeom>
          </p:spPr>
        </p:pic>
        <p:sp>
          <p:nvSpPr>
            <p:cNvPr id="8" name="Right Arrow 7">
              <a:extLst>
                <a:ext uri="{FF2B5EF4-FFF2-40B4-BE49-F238E27FC236}">
                  <a16:creationId xmlns:a16="http://schemas.microsoft.com/office/drawing/2014/main" id="{D0EDCE5F-65EE-64EF-5344-2739151344BC}"/>
                </a:ext>
              </a:extLst>
            </p:cNvPr>
            <p:cNvSpPr/>
            <p:nvPr/>
          </p:nvSpPr>
          <p:spPr>
            <a:xfrm rot="6578544">
              <a:off x="4804282" y="3465447"/>
              <a:ext cx="725214" cy="3048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Content Placeholder 2">
            <a:extLst>
              <a:ext uri="{FF2B5EF4-FFF2-40B4-BE49-F238E27FC236}">
                <a16:creationId xmlns:a16="http://schemas.microsoft.com/office/drawing/2014/main" id="{CACF82AD-4F98-85EF-B55B-2962BA7F11F9}"/>
              </a:ext>
            </a:extLst>
          </p:cNvPr>
          <p:cNvSpPr txBox="1">
            <a:spLocks/>
          </p:cNvSpPr>
          <p:nvPr/>
        </p:nvSpPr>
        <p:spPr>
          <a:xfrm>
            <a:off x="5119827" y="4009471"/>
            <a:ext cx="7233262" cy="50186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sz="1300" dirty="0">
                <a:latin typeface="Monaco" pitchFamily="2" charset="77"/>
              </a:rPr>
              <a:t>git remote set-</a:t>
            </a:r>
            <a:r>
              <a:rPr lang="en-US" sz="1300" dirty="0" err="1">
                <a:latin typeface="Monaco" pitchFamily="2" charset="77"/>
              </a:rPr>
              <a:t>url</a:t>
            </a:r>
            <a:r>
              <a:rPr lang="en-US" sz="1300" dirty="0">
                <a:latin typeface="Monaco" pitchFamily="2" charset="77"/>
              </a:rPr>
              <a:t> origin </a:t>
            </a:r>
            <a:r>
              <a:rPr lang="en-US" sz="1300" dirty="0" err="1">
                <a:latin typeface="Monaco" pitchFamily="2" charset="77"/>
              </a:rPr>
              <a:t>git@github.com:</a:t>
            </a:r>
            <a:r>
              <a:rPr lang="en-US" sz="1300" b="1" dirty="0" err="1">
                <a:latin typeface="Monaco" pitchFamily="2" charset="77"/>
              </a:rPr>
              <a:t>meekrob</a:t>
            </a:r>
            <a:r>
              <a:rPr lang="en-US" sz="1300" dirty="0">
                <a:latin typeface="Monaco" pitchFamily="2" charset="77"/>
              </a:rPr>
              <a:t>/CM515-course-2024.git</a:t>
            </a:r>
          </a:p>
        </p:txBody>
      </p:sp>
      <p:sp>
        <p:nvSpPr>
          <p:cNvPr id="9" name="Right Arrow 8">
            <a:extLst>
              <a:ext uri="{FF2B5EF4-FFF2-40B4-BE49-F238E27FC236}">
                <a16:creationId xmlns:a16="http://schemas.microsoft.com/office/drawing/2014/main" id="{74656F38-8165-6D29-4578-0584EF15ED03}"/>
              </a:ext>
            </a:extLst>
          </p:cNvPr>
          <p:cNvSpPr/>
          <p:nvPr/>
        </p:nvSpPr>
        <p:spPr>
          <a:xfrm rot="16200000">
            <a:off x="9424763" y="4379893"/>
            <a:ext cx="302051" cy="3048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12F0E12D-F703-A14A-6BEA-9D2423B6FDC6}"/>
              </a:ext>
            </a:extLst>
          </p:cNvPr>
          <p:cNvSpPr txBox="1">
            <a:spLocks/>
          </p:cNvSpPr>
          <p:nvPr/>
        </p:nvSpPr>
        <p:spPr>
          <a:xfrm>
            <a:off x="5612524" y="4780590"/>
            <a:ext cx="5908590" cy="501869"/>
          </a:xfrm>
          <a:prstGeom prst="rect">
            <a:avLst/>
          </a:prstGeom>
        </p:spPr>
        <p:txBody>
          <a:bodyPr vert="horz" lIns="91440" tIns="45720" rIns="91440" bIns="45720" rtlCol="0">
            <a:normAutofit fontScale="85000" lnSpcReduction="2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dirty="0"/>
              <a:t>Type this command in your terminal (replace my username with yours) and hit return</a:t>
            </a:r>
            <a:endParaRPr lang="en-US" i="1" dirty="0"/>
          </a:p>
        </p:txBody>
      </p:sp>
      <p:sp>
        <p:nvSpPr>
          <p:cNvPr id="13" name="Right Arrow 12">
            <a:extLst>
              <a:ext uri="{FF2B5EF4-FFF2-40B4-BE49-F238E27FC236}">
                <a16:creationId xmlns:a16="http://schemas.microsoft.com/office/drawing/2014/main" id="{57C2CA27-A887-3BA1-CAC7-79FCCF34DA0A}"/>
              </a:ext>
            </a:extLst>
          </p:cNvPr>
          <p:cNvSpPr/>
          <p:nvPr/>
        </p:nvSpPr>
        <p:spPr>
          <a:xfrm rot="6578544">
            <a:off x="4202425" y="1449903"/>
            <a:ext cx="583901" cy="24540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2E4FF946-A4A0-4B1C-16AA-DD82976384F9}"/>
              </a:ext>
            </a:extLst>
          </p:cNvPr>
          <p:cNvCxnSpPr/>
          <p:nvPr/>
        </p:nvCxnSpPr>
        <p:spPr>
          <a:xfrm flipV="1">
            <a:off x="5234152" y="3698936"/>
            <a:ext cx="630620" cy="263064"/>
          </a:xfrm>
          <a:prstGeom prst="line">
            <a:avLst/>
          </a:prstGeom>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D9D9ED02-37FE-CCE4-0DBD-029DB2F8C07B}"/>
              </a:ext>
            </a:extLst>
          </p:cNvPr>
          <p:cNvCxnSpPr>
            <a:cxnSpLocks/>
          </p:cNvCxnSpPr>
          <p:nvPr/>
        </p:nvCxnSpPr>
        <p:spPr>
          <a:xfrm flipH="1" flipV="1">
            <a:off x="12042396" y="3698936"/>
            <a:ext cx="149604" cy="324325"/>
          </a:xfrm>
          <a:prstGeom prst="line">
            <a:avLst/>
          </a:prstGeom>
        </p:spPr>
        <p:style>
          <a:lnRef idx="1">
            <a:schemeClr val="dk1"/>
          </a:lnRef>
          <a:fillRef idx="0">
            <a:schemeClr val="dk1"/>
          </a:fillRef>
          <a:effectRef idx="0">
            <a:schemeClr val="dk1"/>
          </a:effectRef>
          <a:fontRef idx="minor">
            <a:schemeClr val="tx1"/>
          </a:fontRef>
        </p:style>
      </p:cxnSp>
      <p:sp>
        <p:nvSpPr>
          <p:cNvPr id="19" name="Content Placeholder 2">
            <a:extLst>
              <a:ext uri="{FF2B5EF4-FFF2-40B4-BE49-F238E27FC236}">
                <a16:creationId xmlns:a16="http://schemas.microsoft.com/office/drawing/2014/main" id="{95DA3773-D6A2-748B-64A4-286C8BA1155F}"/>
              </a:ext>
            </a:extLst>
          </p:cNvPr>
          <p:cNvSpPr txBox="1">
            <a:spLocks/>
          </p:cNvSpPr>
          <p:nvPr/>
        </p:nvSpPr>
        <p:spPr>
          <a:xfrm>
            <a:off x="4976743" y="5603311"/>
            <a:ext cx="8441227" cy="50186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i="1" dirty="0"/>
              <a:t>If this doesn’t work, create a new project linked to this repository</a:t>
            </a:r>
          </a:p>
        </p:txBody>
      </p:sp>
      <p:sp>
        <p:nvSpPr>
          <p:cNvPr id="20" name="Content Placeholder 2">
            <a:extLst>
              <a:ext uri="{FF2B5EF4-FFF2-40B4-BE49-F238E27FC236}">
                <a16:creationId xmlns:a16="http://schemas.microsoft.com/office/drawing/2014/main" id="{4BF8967F-8755-D691-2EAC-57A36247D6DD}"/>
              </a:ext>
            </a:extLst>
          </p:cNvPr>
          <p:cNvSpPr txBox="1">
            <a:spLocks/>
          </p:cNvSpPr>
          <p:nvPr/>
        </p:nvSpPr>
        <p:spPr>
          <a:xfrm>
            <a:off x="4678217" y="1357650"/>
            <a:ext cx="410520" cy="50186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i="1" dirty="0"/>
              <a:t>1</a:t>
            </a:r>
          </a:p>
        </p:txBody>
      </p:sp>
      <p:sp>
        <p:nvSpPr>
          <p:cNvPr id="21" name="Content Placeholder 2">
            <a:extLst>
              <a:ext uri="{FF2B5EF4-FFF2-40B4-BE49-F238E27FC236}">
                <a16:creationId xmlns:a16="http://schemas.microsoft.com/office/drawing/2014/main" id="{F0982296-C1E6-0F2D-DACC-3FE994BDD78A}"/>
              </a:ext>
            </a:extLst>
          </p:cNvPr>
          <p:cNvSpPr txBox="1">
            <a:spLocks/>
          </p:cNvSpPr>
          <p:nvPr/>
        </p:nvSpPr>
        <p:spPr>
          <a:xfrm>
            <a:off x="4384732" y="2821762"/>
            <a:ext cx="410520" cy="50186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i="1" dirty="0"/>
              <a:t>2</a:t>
            </a:r>
          </a:p>
        </p:txBody>
      </p:sp>
      <p:sp>
        <p:nvSpPr>
          <p:cNvPr id="22" name="Content Placeholder 2">
            <a:extLst>
              <a:ext uri="{FF2B5EF4-FFF2-40B4-BE49-F238E27FC236}">
                <a16:creationId xmlns:a16="http://schemas.microsoft.com/office/drawing/2014/main" id="{A5915F69-5DE4-C6C1-2569-C11CE3125366}"/>
              </a:ext>
            </a:extLst>
          </p:cNvPr>
          <p:cNvSpPr txBox="1">
            <a:spLocks/>
          </p:cNvSpPr>
          <p:nvPr/>
        </p:nvSpPr>
        <p:spPr>
          <a:xfrm>
            <a:off x="5202004" y="4790907"/>
            <a:ext cx="326437" cy="380183"/>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i="1" dirty="0"/>
              <a:t>3</a:t>
            </a:r>
          </a:p>
        </p:txBody>
      </p:sp>
    </p:spTree>
    <p:extLst>
      <p:ext uri="{BB962C8B-B14F-4D97-AF65-F5344CB8AC3E}">
        <p14:creationId xmlns:p14="http://schemas.microsoft.com/office/powerpoint/2010/main" val="1116411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5360-E8F9-6054-301A-E814BD2FB3BC}"/>
              </a:ext>
            </a:extLst>
          </p:cNvPr>
          <p:cNvSpPr>
            <a:spLocks noGrp="1"/>
          </p:cNvSpPr>
          <p:nvPr>
            <p:ph type="title"/>
          </p:nvPr>
        </p:nvSpPr>
        <p:spPr/>
        <p:txBody>
          <a:bodyPr/>
          <a:lstStyle/>
          <a:p>
            <a:r>
              <a:rPr lang="en-US" dirty="0"/>
              <a:t>What to do for final project in the fork</a:t>
            </a:r>
          </a:p>
        </p:txBody>
      </p:sp>
      <p:sp>
        <p:nvSpPr>
          <p:cNvPr id="3" name="Content Placeholder 2">
            <a:extLst>
              <a:ext uri="{FF2B5EF4-FFF2-40B4-BE49-F238E27FC236}">
                <a16:creationId xmlns:a16="http://schemas.microsoft.com/office/drawing/2014/main" id="{D1167919-611B-C7F7-1FF7-A86855CB8D93}"/>
              </a:ext>
            </a:extLst>
          </p:cNvPr>
          <p:cNvSpPr>
            <a:spLocks noGrp="1"/>
          </p:cNvSpPr>
          <p:nvPr>
            <p:ph idx="1"/>
          </p:nvPr>
        </p:nvSpPr>
        <p:spPr>
          <a:xfrm>
            <a:off x="1371600" y="1638300"/>
            <a:ext cx="9601200" cy="1640928"/>
          </a:xfrm>
        </p:spPr>
        <p:txBody>
          <a:bodyPr/>
          <a:lstStyle/>
          <a:p>
            <a:pPr algn="l">
              <a:buFont typeface="Arial" panose="020B0604020202020204" pitchFamily="34" charset="0"/>
              <a:buChar char="•"/>
            </a:pPr>
            <a:r>
              <a:rPr lang="en-US" b="0" i="0" dirty="0">
                <a:solidFill>
                  <a:srgbClr val="2D3B45"/>
                </a:solidFill>
                <a:effectLst/>
                <a:highlight>
                  <a:srgbClr val="FFFFFF"/>
                </a:highlight>
                <a:latin typeface="Lato Extended"/>
              </a:rPr>
              <a:t>Your version of the CM515 repo</a:t>
            </a:r>
          </a:p>
          <a:p>
            <a:pPr marL="742950" lvl="1" indent="-285750" algn="l">
              <a:buFont typeface="Arial" panose="020B0604020202020204" pitchFamily="34" charset="0"/>
              <a:buChar char="•"/>
            </a:pPr>
            <a:r>
              <a:rPr lang="en-US" b="0" i="0" dirty="0">
                <a:solidFill>
                  <a:srgbClr val="2D3B45"/>
                </a:solidFill>
                <a:effectLst/>
                <a:highlight>
                  <a:srgbClr val="FFFFFF"/>
                </a:highlight>
                <a:latin typeface="Lato Extended"/>
              </a:rPr>
              <a:t>Fork class repo </a:t>
            </a:r>
            <a:r>
              <a:rPr lang="en-US" b="1" i="0" dirty="0">
                <a:solidFill>
                  <a:srgbClr val="843FA1"/>
                </a:solidFill>
                <a:effectLst/>
                <a:highlight>
                  <a:srgbClr val="FFFFFF"/>
                </a:highlight>
                <a:latin typeface="Lato Extended"/>
              </a:rPr>
              <a:t>5pts</a:t>
            </a:r>
            <a:endParaRPr lang="en-US" b="0" i="0" dirty="0">
              <a:solidFill>
                <a:srgbClr val="2D3B45"/>
              </a:solidFill>
              <a:effectLst/>
              <a:highlight>
                <a:srgbClr val="FFFFFF"/>
              </a:highlight>
              <a:latin typeface="Lato Extended"/>
            </a:endParaRPr>
          </a:p>
          <a:p>
            <a:pPr marL="742950" lvl="1" indent="-285750" algn="l">
              <a:buFont typeface="Arial" panose="020B0604020202020204" pitchFamily="34" charset="0"/>
              <a:buChar char="•"/>
            </a:pPr>
            <a:r>
              <a:rPr lang="en-US" b="0" i="0" dirty="0">
                <a:solidFill>
                  <a:srgbClr val="2D3B45"/>
                </a:solidFill>
                <a:effectLst/>
                <a:highlight>
                  <a:srgbClr val="FFFFFF"/>
                </a:highlight>
                <a:latin typeface="Lato Extended"/>
              </a:rPr>
              <a:t>Save some completed assignments in your repo. You must do this for at least two modules. </a:t>
            </a:r>
            <a:r>
              <a:rPr lang="en-US" b="1" i="0" dirty="0">
                <a:solidFill>
                  <a:srgbClr val="843FA1"/>
                </a:solidFill>
                <a:effectLst/>
                <a:highlight>
                  <a:srgbClr val="FFFFFF"/>
                </a:highlight>
                <a:latin typeface="Lato Extended"/>
              </a:rPr>
              <a:t>5pts</a:t>
            </a:r>
            <a:endParaRPr lang="en-US" b="0" i="0" dirty="0">
              <a:solidFill>
                <a:srgbClr val="2D3B45"/>
              </a:solidFill>
              <a:effectLst/>
              <a:highlight>
                <a:srgbClr val="FFFFFF"/>
              </a:highlight>
              <a:latin typeface="Lato Extended"/>
            </a:endParaRPr>
          </a:p>
          <a:p>
            <a:endParaRPr lang="en-US" dirty="0"/>
          </a:p>
        </p:txBody>
      </p:sp>
      <p:sp>
        <p:nvSpPr>
          <p:cNvPr id="4" name="Slide Number Placeholder 3">
            <a:extLst>
              <a:ext uri="{FF2B5EF4-FFF2-40B4-BE49-F238E27FC236}">
                <a16:creationId xmlns:a16="http://schemas.microsoft.com/office/drawing/2014/main" id="{93FFE166-7BD5-BC96-B12C-9E1A24C6D6A6}"/>
              </a:ext>
            </a:extLst>
          </p:cNvPr>
          <p:cNvSpPr>
            <a:spLocks noGrp="1"/>
          </p:cNvSpPr>
          <p:nvPr>
            <p:ph type="sldNum" sz="quarter" idx="12"/>
          </p:nvPr>
        </p:nvSpPr>
        <p:spPr/>
        <p:txBody>
          <a:bodyPr/>
          <a:lstStyle/>
          <a:p>
            <a:fld id="{1247887F-F593-DA48-B2B7-CB259E526E12}" type="slidenum">
              <a:rPr lang="en-US" smtClean="0"/>
              <a:t>12</a:t>
            </a:fld>
            <a:endParaRPr lang="en-US"/>
          </a:p>
        </p:txBody>
      </p:sp>
      <p:sp>
        <p:nvSpPr>
          <p:cNvPr id="5" name="Content Placeholder 2">
            <a:extLst>
              <a:ext uri="{FF2B5EF4-FFF2-40B4-BE49-F238E27FC236}">
                <a16:creationId xmlns:a16="http://schemas.microsoft.com/office/drawing/2014/main" id="{32BFC56C-951C-2528-4DA8-8EF594EAF050}"/>
              </a:ext>
            </a:extLst>
          </p:cNvPr>
          <p:cNvSpPr txBox="1">
            <a:spLocks/>
          </p:cNvSpPr>
          <p:nvPr/>
        </p:nvSpPr>
        <p:spPr>
          <a:xfrm>
            <a:off x="1371600" y="3442139"/>
            <a:ext cx="9601200" cy="136109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Add, commit and push an assignment file from at least TWO different modules</a:t>
            </a:r>
          </a:p>
          <a:p>
            <a:r>
              <a:rPr lang="en-US" dirty="0"/>
              <a:t>WHAT TO TURN IN:  Nothing. We will check to see your commit history to see that you added two files.</a:t>
            </a:r>
          </a:p>
        </p:txBody>
      </p:sp>
    </p:spTree>
    <p:extLst>
      <p:ext uri="{BB962C8B-B14F-4D97-AF65-F5344CB8AC3E}">
        <p14:creationId xmlns:p14="http://schemas.microsoft.com/office/powerpoint/2010/main" val="3438783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CE7ED-E810-01B3-471B-852E059F3DDC}"/>
              </a:ext>
            </a:extLst>
          </p:cNvPr>
          <p:cNvSpPr>
            <a:spLocks noGrp="1"/>
          </p:cNvSpPr>
          <p:nvPr>
            <p:ph type="title"/>
          </p:nvPr>
        </p:nvSpPr>
        <p:spPr>
          <a:xfrm>
            <a:off x="1467828" y="347464"/>
            <a:ext cx="9601200" cy="1485900"/>
          </a:xfrm>
        </p:spPr>
        <p:txBody>
          <a:bodyPr/>
          <a:lstStyle/>
          <a:p>
            <a:pPr algn="ctr"/>
            <a:r>
              <a:rPr lang="en-US" dirty="0" err="1"/>
              <a:t>Github</a:t>
            </a:r>
            <a:r>
              <a:rPr lang="en-US" dirty="0"/>
              <a:t> pages</a:t>
            </a:r>
          </a:p>
        </p:txBody>
      </p:sp>
      <p:sp>
        <p:nvSpPr>
          <p:cNvPr id="3" name="Content Placeholder 2">
            <a:extLst>
              <a:ext uri="{FF2B5EF4-FFF2-40B4-BE49-F238E27FC236}">
                <a16:creationId xmlns:a16="http://schemas.microsoft.com/office/drawing/2014/main" id="{A993B838-60CE-904F-6D2A-B3F4658D5412}"/>
              </a:ext>
            </a:extLst>
          </p:cNvPr>
          <p:cNvSpPr>
            <a:spLocks noGrp="1"/>
          </p:cNvSpPr>
          <p:nvPr>
            <p:ph idx="1"/>
          </p:nvPr>
        </p:nvSpPr>
        <p:spPr>
          <a:xfrm>
            <a:off x="826697" y="1170779"/>
            <a:ext cx="6414931" cy="662585"/>
          </a:xfrm>
        </p:spPr>
        <p:txBody>
          <a:bodyPr>
            <a:normAutofit/>
          </a:bodyPr>
          <a:lstStyle/>
          <a:p>
            <a:pPr marL="0" indent="0">
              <a:buNone/>
            </a:pPr>
            <a:r>
              <a:rPr lang="en-US" dirty="0"/>
              <a:t>In repository settings, the link “Pages” is on the left side</a:t>
            </a:r>
          </a:p>
          <a:p>
            <a:endParaRPr lang="en-US" dirty="0"/>
          </a:p>
          <a:p>
            <a:endParaRPr lang="en-US" dirty="0"/>
          </a:p>
        </p:txBody>
      </p:sp>
      <p:sp>
        <p:nvSpPr>
          <p:cNvPr id="4" name="Slide Number Placeholder 3">
            <a:extLst>
              <a:ext uri="{FF2B5EF4-FFF2-40B4-BE49-F238E27FC236}">
                <a16:creationId xmlns:a16="http://schemas.microsoft.com/office/drawing/2014/main" id="{9959AB06-1BBF-8416-0F6B-769472C16AFB}"/>
              </a:ext>
            </a:extLst>
          </p:cNvPr>
          <p:cNvSpPr>
            <a:spLocks noGrp="1"/>
          </p:cNvSpPr>
          <p:nvPr>
            <p:ph type="sldNum" sz="quarter" idx="12"/>
          </p:nvPr>
        </p:nvSpPr>
        <p:spPr/>
        <p:txBody>
          <a:bodyPr/>
          <a:lstStyle/>
          <a:p>
            <a:fld id="{1247887F-F593-DA48-B2B7-CB259E526E12}" type="slidenum">
              <a:rPr lang="en-US" smtClean="0"/>
              <a:t>13</a:t>
            </a:fld>
            <a:endParaRPr lang="en-US"/>
          </a:p>
        </p:txBody>
      </p:sp>
      <p:pic>
        <p:nvPicPr>
          <p:cNvPr id="5" name="Picture 4">
            <a:extLst>
              <a:ext uri="{FF2B5EF4-FFF2-40B4-BE49-F238E27FC236}">
                <a16:creationId xmlns:a16="http://schemas.microsoft.com/office/drawing/2014/main" id="{2146F18E-88FD-83EF-45D2-52AE3ACFAB07}"/>
              </a:ext>
            </a:extLst>
          </p:cNvPr>
          <p:cNvPicPr>
            <a:picLocks noChangeAspect="1"/>
          </p:cNvPicPr>
          <p:nvPr/>
        </p:nvPicPr>
        <p:blipFill>
          <a:blip r:embed="rId2"/>
          <a:stretch>
            <a:fillRect/>
          </a:stretch>
        </p:blipFill>
        <p:spPr>
          <a:xfrm>
            <a:off x="910780" y="1705398"/>
            <a:ext cx="5263055" cy="2290754"/>
          </a:xfrm>
          <a:prstGeom prst="rect">
            <a:avLst/>
          </a:prstGeom>
        </p:spPr>
      </p:pic>
      <p:sp>
        <p:nvSpPr>
          <p:cNvPr id="6" name="Content Placeholder 2">
            <a:extLst>
              <a:ext uri="{FF2B5EF4-FFF2-40B4-BE49-F238E27FC236}">
                <a16:creationId xmlns:a16="http://schemas.microsoft.com/office/drawing/2014/main" id="{28EADE55-5979-B647-496B-8BCF1F3B6962}"/>
              </a:ext>
            </a:extLst>
          </p:cNvPr>
          <p:cNvSpPr txBox="1">
            <a:spLocks/>
          </p:cNvSpPr>
          <p:nvPr/>
        </p:nvSpPr>
        <p:spPr>
          <a:xfrm>
            <a:off x="8374760" y="1205465"/>
            <a:ext cx="3251316" cy="48347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None/>
            </a:pPr>
            <a:r>
              <a:rPr lang="en-US" dirty="0"/>
              <a:t>This appears after a minute</a:t>
            </a:r>
          </a:p>
        </p:txBody>
      </p:sp>
      <p:pic>
        <p:nvPicPr>
          <p:cNvPr id="7" name="Picture 6">
            <a:extLst>
              <a:ext uri="{FF2B5EF4-FFF2-40B4-BE49-F238E27FC236}">
                <a16:creationId xmlns:a16="http://schemas.microsoft.com/office/drawing/2014/main" id="{E99B6C9F-3D60-44E3-6D0C-910D5DB8CE76}"/>
              </a:ext>
            </a:extLst>
          </p:cNvPr>
          <p:cNvPicPr>
            <a:picLocks noChangeAspect="1"/>
          </p:cNvPicPr>
          <p:nvPr/>
        </p:nvPicPr>
        <p:blipFill>
          <a:blip r:embed="rId3"/>
          <a:stretch>
            <a:fillRect/>
          </a:stretch>
        </p:blipFill>
        <p:spPr>
          <a:xfrm>
            <a:off x="7074320" y="1709352"/>
            <a:ext cx="4796832" cy="1622682"/>
          </a:xfrm>
          <a:prstGeom prst="rect">
            <a:avLst/>
          </a:prstGeom>
        </p:spPr>
      </p:pic>
      <p:pic>
        <p:nvPicPr>
          <p:cNvPr id="8" name="Picture 7">
            <a:extLst>
              <a:ext uri="{FF2B5EF4-FFF2-40B4-BE49-F238E27FC236}">
                <a16:creationId xmlns:a16="http://schemas.microsoft.com/office/drawing/2014/main" id="{5C17B96D-DA76-E185-F20A-E77BD296CD4B}"/>
              </a:ext>
            </a:extLst>
          </p:cNvPr>
          <p:cNvPicPr>
            <a:picLocks noChangeAspect="1"/>
          </p:cNvPicPr>
          <p:nvPr/>
        </p:nvPicPr>
        <p:blipFill>
          <a:blip r:embed="rId4"/>
          <a:stretch>
            <a:fillRect/>
          </a:stretch>
        </p:blipFill>
        <p:spPr>
          <a:xfrm>
            <a:off x="8794368" y="3720381"/>
            <a:ext cx="3076784" cy="2344657"/>
          </a:xfrm>
          <a:prstGeom prst="rect">
            <a:avLst/>
          </a:prstGeom>
        </p:spPr>
      </p:pic>
      <p:sp>
        <p:nvSpPr>
          <p:cNvPr id="9" name="Content Placeholder 2">
            <a:extLst>
              <a:ext uri="{FF2B5EF4-FFF2-40B4-BE49-F238E27FC236}">
                <a16:creationId xmlns:a16="http://schemas.microsoft.com/office/drawing/2014/main" id="{C66D2519-29B9-7FCA-E4BF-8023D8844E31}"/>
              </a:ext>
            </a:extLst>
          </p:cNvPr>
          <p:cNvSpPr txBox="1">
            <a:spLocks/>
          </p:cNvSpPr>
          <p:nvPr/>
        </p:nvSpPr>
        <p:spPr>
          <a:xfrm>
            <a:off x="3121574" y="4507284"/>
            <a:ext cx="5454518" cy="214840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r">
              <a:buNone/>
            </a:pPr>
            <a:r>
              <a:rPr lang="en-US" dirty="0"/>
              <a:t>Now I have a website for the my-resources repository. </a:t>
            </a:r>
            <a:r>
              <a:rPr lang="en-US" b="1" i="1" dirty="0"/>
              <a:t>You</a:t>
            </a:r>
            <a:r>
              <a:rPr lang="en-US" dirty="0"/>
              <a:t> don’t need to do this: it’s for demonstration.</a:t>
            </a:r>
          </a:p>
          <a:p>
            <a:pPr marL="0" indent="0" algn="r">
              <a:buNone/>
            </a:pPr>
            <a:r>
              <a:rPr lang="en-US" dirty="0"/>
              <a:t>The contents of the website are rendered from the markdown in </a:t>
            </a:r>
            <a:r>
              <a:rPr lang="en-US" dirty="0" err="1"/>
              <a:t>README.md</a:t>
            </a:r>
            <a:endParaRPr lang="en-US" dirty="0"/>
          </a:p>
        </p:txBody>
      </p:sp>
    </p:spTree>
    <p:extLst>
      <p:ext uri="{BB962C8B-B14F-4D97-AF65-F5344CB8AC3E}">
        <p14:creationId xmlns:p14="http://schemas.microsoft.com/office/powerpoint/2010/main" val="3454215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D4745-4F73-FCFC-1006-615C0811424C}"/>
              </a:ext>
            </a:extLst>
          </p:cNvPr>
          <p:cNvSpPr>
            <a:spLocks noGrp="1"/>
          </p:cNvSpPr>
          <p:nvPr>
            <p:ph type="title"/>
          </p:nvPr>
        </p:nvSpPr>
        <p:spPr>
          <a:xfrm>
            <a:off x="1371600" y="402021"/>
            <a:ext cx="9601200" cy="1485900"/>
          </a:xfrm>
        </p:spPr>
        <p:txBody>
          <a:bodyPr/>
          <a:lstStyle/>
          <a:p>
            <a:r>
              <a:rPr lang="en-US" dirty="0"/>
              <a:t>Your profile</a:t>
            </a:r>
          </a:p>
        </p:txBody>
      </p:sp>
      <p:sp>
        <p:nvSpPr>
          <p:cNvPr id="3" name="Content Placeholder 2">
            <a:extLst>
              <a:ext uri="{FF2B5EF4-FFF2-40B4-BE49-F238E27FC236}">
                <a16:creationId xmlns:a16="http://schemas.microsoft.com/office/drawing/2014/main" id="{DCCF92B4-B5BE-99BD-D7C6-B501F81F23A2}"/>
              </a:ext>
            </a:extLst>
          </p:cNvPr>
          <p:cNvSpPr>
            <a:spLocks noGrp="1"/>
          </p:cNvSpPr>
          <p:nvPr>
            <p:ph idx="1"/>
          </p:nvPr>
        </p:nvSpPr>
        <p:spPr>
          <a:xfrm>
            <a:off x="1371600" y="1387366"/>
            <a:ext cx="9601200" cy="4480034"/>
          </a:xfrm>
        </p:spPr>
        <p:txBody>
          <a:bodyPr>
            <a:normAutofit fontScale="92500" lnSpcReduction="20000"/>
          </a:bodyPr>
          <a:lstStyle/>
          <a:p>
            <a:r>
              <a:rPr lang="en-US" dirty="0"/>
              <a:t>Create a new repository that’s the same as your </a:t>
            </a:r>
            <a:r>
              <a:rPr lang="en-US" dirty="0" err="1"/>
              <a:t>github</a:t>
            </a:r>
            <a:r>
              <a:rPr lang="en-US" dirty="0"/>
              <a:t> username</a:t>
            </a:r>
          </a:p>
          <a:p>
            <a:r>
              <a:rPr lang="en-US" dirty="0"/>
              <a:t>It is a special repository with a </a:t>
            </a:r>
            <a:r>
              <a:rPr lang="en-US" dirty="0" err="1"/>
              <a:t>README.md</a:t>
            </a:r>
            <a:r>
              <a:rPr lang="en-US" dirty="0"/>
              <a:t> that renders html onto your </a:t>
            </a:r>
            <a:r>
              <a:rPr lang="en-US" dirty="0" err="1"/>
              <a:t>github.com</a:t>
            </a:r>
            <a:r>
              <a:rPr lang="en-US" dirty="0"/>
              <a:t>/username page</a:t>
            </a:r>
          </a:p>
          <a:p>
            <a:r>
              <a:rPr lang="en-US" dirty="0"/>
              <a:t>Use the markdown guide to </a:t>
            </a:r>
            <a:r>
              <a:rPr lang="en-US" dirty="0" err="1"/>
              <a:t>fullfill</a:t>
            </a:r>
            <a:r>
              <a:rPr lang="en-US" dirty="0"/>
              <a:t> the requirements of the final project</a:t>
            </a:r>
          </a:p>
          <a:p>
            <a:pPr algn="l">
              <a:buFont typeface="Arial" panose="020B0604020202020204" pitchFamily="34" charset="0"/>
              <a:buChar char="•"/>
            </a:pPr>
            <a:r>
              <a:rPr lang="en-US" b="0" i="0" dirty="0">
                <a:solidFill>
                  <a:srgbClr val="000000"/>
                </a:solidFill>
                <a:effectLst/>
                <a:highlight>
                  <a:srgbClr val="FFFFFF"/>
                </a:highlight>
                <a:latin typeface="Lato Extended"/>
              </a:rPr>
              <a:t>Your portfolio</a:t>
            </a:r>
            <a:endParaRPr lang="en-US" b="0" i="0" dirty="0">
              <a:solidFill>
                <a:srgbClr val="2D3B45"/>
              </a:solidFill>
              <a:effectLst/>
              <a:highlight>
                <a:srgbClr val="FFFFFF"/>
              </a:highlight>
              <a:latin typeface="Lato Extended"/>
            </a:endParaRPr>
          </a:p>
          <a:p>
            <a:pPr marL="742950" lvl="1" indent="-285750" algn="l">
              <a:buFont typeface="Arial" panose="020B0604020202020204" pitchFamily="34" charset="0"/>
              <a:buChar char="•"/>
            </a:pPr>
            <a:r>
              <a:rPr lang="en-US" b="0" i="0" dirty="0">
                <a:solidFill>
                  <a:srgbClr val="000000"/>
                </a:solidFill>
                <a:effectLst/>
                <a:highlight>
                  <a:srgbClr val="FFFFFF"/>
                </a:highlight>
                <a:latin typeface="Lato Extended"/>
              </a:rPr>
              <a:t>Make a special repository with the same name as your username. This will be the "profile" repository for your account. </a:t>
            </a:r>
            <a:r>
              <a:rPr lang="en-US" b="1" i="0" dirty="0">
                <a:solidFill>
                  <a:srgbClr val="843FA1"/>
                </a:solidFill>
                <a:effectLst/>
                <a:highlight>
                  <a:srgbClr val="FFFFFF"/>
                </a:highlight>
                <a:latin typeface="Lato Extended"/>
              </a:rPr>
              <a:t>5pts</a:t>
            </a:r>
            <a:endParaRPr lang="en-US" b="0" i="0" dirty="0">
              <a:solidFill>
                <a:srgbClr val="2D3B45"/>
              </a:solidFill>
              <a:effectLst/>
              <a:highlight>
                <a:srgbClr val="FFFFFF"/>
              </a:highlight>
              <a:latin typeface="Lato Extended"/>
            </a:endParaRPr>
          </a:p>
          <a:p>
            <a:pPr marL="742950" lvl="1" indent="-285750" algn="l">
              <a:buFont typeface="Arial" panose="020B0604020202020204" pitchFamily="34" charset="0"/>
              <a:buChar char="•"/>
            </a:pPr>
            <a:r>
              <a:rPr lang="en-US" b="0" i="0" dirty="0">
                <a:solidFill>
                  <a:srgbClr val="000000"/>
                </a:solidFill>
                <a:effectLst/>
                <a:highlight>
                  <a:srgbClr val="FFFFFF"/>
                </a:highlight>
                <a:latin typeface="Lato Extended"/>
              </a:rPr>
              <a:t>Turn on </a:t>
            </a:r>
            <a:r>
              <a:rPr lang="en-US" b="0" i="0" dirty="0" err="1">
                <a:solidFill>
                  <a:srgbClr val="000000"/>
                </a:solidFill>
                <a:effectLst/>
                <a:highlight>
                  <a:srgbClr val="FFFFFF"/>
                </a:highlight>
                <a:latin typeface="Lato Extended"/>
              </a:rPr>
              <a:t>github</a:t>
            </a:r>
            <a:r>
              <a:rPr lang="en-US" b="0" i="0" dirty="0">
                <a:solidFill>
                  <a:srgbClr val="000000"/>
                </a:solidFill>
                <a:effectLst/>
                <a:highlight>
                  <a:srgbClr val="FFFFFF"/>
                </a:highlight>
                <a:latin typeface="Lato Extended"/>
              </a:rPr>
              <a:t> pages for your profile. It will build a website for you at https://</a:t>
            </a:r>
            <a:r>
              <a:rPr lang="en-US" b="0" i="0" dirty="0" err="1">
                <a:solidFill>
                  <a:srgbClr val="000000"/>
                </a:solidFill>
                <a:effectLst/>
                <a:highlight>
                  <a:srgbClr val="FFFFFF"/>
                </a:highlight>
                <a:latin typeface="Lato Extended"/>
              </a:rPr>
              <a:t>username.github.io</a:t>
            </a:r>
            <a:r>
              <a:rPr lang="en-US" b="0" i="0" dirty="0">
                <a:solidFill>
                  <a:srgbClr val="000000"/>
                </a:solidFill>
                <a:effectLst/>
                <a:highlight>
                  <a:srgbClr val="FFFFFF"/>
                </a:highlight>
                <a:latin typeface="Lato Extended"/>
              </a:rPr>
              <a:t>/username/. </a:t>
            </a:r>
            <a:r>
              <a:rPr lang="en-US" b="1" i="0" dirty="0">
                <a:solidFill>
                  <a:srgbClr val="843FA1"/>
                </a:solidFill>
                <a:effectLst/>
                <a:highlight>
                  <a:srgbClr val="FFFFFF"/>
                </a:highlight>
                <a:latin typeface="Lato Extended"/>
              </a:rPr>
              <a:t>5pts</a:t>
            </a:r>
            <a:endParaRPr lang="en-US" b="0" i="0" dirty="0">
              <a:solidFill>
                <a:srgbClr val="2D3B45"/>
              </a:solidFill>
              <a:effectLst/>
              <a:highlight>
                <a:srgbClr val="FFFFFF"/>
              </a:highlight>
              <a:latin typeface="Lato Extended"/>
            </a:endParaRPr>
          </a:p>
          <a:p>
            <a:pPr marL="742950" lvl="1" indent="-285750" algn="l">
              <a:buFont typeface="Arial" panose="020B0604020202020204" pitchFamily="34" charset="0"/>
              <a:buChar char="•"/>
            </a:pPr>
            <a:r>
              <a:rPr lang="en-US" b="0" i="0" dirty="0">
                <a:solidFill>
                  <a:srgbClr val="000000"/>
                </a:solidFill>
                <a:effectLst/>
                <a:highlight>
                  <a:srgbClr val="FFFFFF"/>
                </a:highlight>
                <a:latin typeface="Lato Extended"/>
              </a:rPr>
              <a:t>What to put in your portfolio (this is the </a:t>
            </a:r>
            <a:r>
              <a:rPr lang="en-US" b="0" i="0" dirty="0" err="1">
                <a:solidFill>
                  <a:srgbClr val="000000"/>
                </a:solidFill>
                <a:effectLst/>
                <a:highlight>
                  <a:srgbClr val="FFFFFF"/>
                </a:highlight>
                <a:latin typeface="Lato Extended"/>
              </a:rPr>
              <a:t>README.md</a:t>
            </a:r>
            <a:r>
              <a:rPr lang="en-US" b="0" i="0" dirty="0">
                <a:solidFill>
                  <a:srgbClr val="000000"/>
                </a:solidFill>
                <a:effectLst/>
                <a:highlight>
                  <a:srgbClr val="FFFFFF"/>
                </a:highlight>
                <a:latin typeface="Lato Extended"/>
              </a:rPr>
              <a:t> on your portfolio's repo)</a:t>
            </a:r>
            <a:endParaRPr lang="en-US" b="0" i="0" dirty="0">
              <a:solidFill>
                <a:srgbClr val="2D3B45"/>
              </a:solidFill>
              <a:effectLst/>
              <a:highlight>
                <a:srgbClr val="FFFFFF"/>
              </a:highlight>
              <a:latin typeface="Lato Extended"/>
            </a:endParaRPr>
          </a:p>
          <a:p>
            <a:pPr marL="1143000" lvl="2" indent="-228600" algn="l">
              <a:buFont typeface="Arial" panose="020B0604020202020204" pitchFamily="34" charset="0"/>
              <a:buChar char="•"/>
            </a:pPr>
            <a:r>
              <a:rPr lang="en-US" b="0" i="0" dirty="0">
                <a:solidFill>
                  <a:srgbClr val="2D3B45"/>
                </a:solidFill>
                <a:effectLst/>
                <a:highlight>
                  <a:srgbClr val="FFFFFF"/>
                </a:highlight>
                <a:latin typeface="Lato Extended"/>
              </a:rPr>
              <a:t>An introduction to yourself.  </a:t>
            </a:r>
            <a:r>
              <a:rPr lang="en-US" b="1" i="0" dirty="0">
                <a:solidFill>
                  <a:srgbClr val="843FA1"/>
                </a:solidFill>
                <a:effectLst/>
                <a:highlight>
                  <a:srgbClr val="FFFFFF"/>
                </a:highlight>
                <a:latin typeface="Lato Extended"/>
              </a:rPr>
              <a:t>5pts</a:t>
            </a:r>
            <a:r>
              <a:rPr lang="en-US" b="0" i="0" dirty="0">
                <a:solidFill>
                  <a:srgbClr val="2D3B45"/>
                </a:solidFill>
                <a:effectLst/>
                <a:highlight>
                  <a:srgbClr val="FFFFFF"/>
                </a:highlight>
                <a:latin typeface="Lato Extended"/>
              </a:rPr>
              <a:t> </a:t>
            </a:r>
          </a:p>
          <a:p>
            <a:pPr marL="1143000" lvl="2" indent="-228600" algn="l">
              <a:buFont typeface="Arial" panose="020B0604020202020204" pitchFamily="34" charset="0"/>
              <a:buChar char="•"/>
            </a:pPr>
            <a:r>
              <a:rPr lang="en-US" b="0" i="0" dirty="0">
                <a:solidFill>
                  <a:srgbClr val="000000"/>
                </a:solidFill>
                <a:effectLst/>
                <a:highlight>
                  <a:srgbClr val="FFFFFF"/>
                </a:highlight>
                <a:latin typeface="Lato Extended"/>
              </a:rPr>
              <a:t>On your portfolio's front page, create a "useful links" link that goes to your </a:t>
            </a:r>
            <a:r>
              <a:rPr lang="en-US" b="0" i="1" dirty="0">
                <a:solidFill>
                  <a:srgbClr val="000000"/>
                </a:solidFill>
                <a:effectLst/>
                <a:highlight>
                  <a:srgbClr val="FFFFFF"/>
                </a:highlight>
                <a:latin typeface="Lato Extended"/>
              </a:rPr>
              <a:t>my-examples </a:t>
            </a:r>
            <a:r>
              <a:rPr lang="en-US" b="0" i="0" dirty="0">
                <a:solidFill>
                  <a:srgbClr val="000000"/>
                </a:solidFill>
                <a:effectLst/>
                <a:highlight>
                  <a:srgbClr val="FFFFFF"/>
                </a:highlight>
                <a:latin typeface="Lato Extended"/>
              </a:rPr>
              <a:t>repo.  Use the </a:t>
            </a:r>
            <a:r>
              <a:rPr lang="en-US" b="0" i="0" u="sng" dirty="0">
                <a:solidFill>
                  <a:srgbClr val="226633"/>
                </a:solidFill>
                <a:effectLst/>
                <a:highlight>
                  <a:srgbClr val="FFFFFF"/>
                </a:highlight>
                <a:latin typeface="Lato Extended"/>
                <a:hlinkClick r:id="rId2" tooltip=" (opens in a new window)"/>
              </a:rPr>
              <a:t>markdown referenceLinks to an external site.</a:t>
            </a:r>
            <a:r>
              <a:rPr lang="en-US" b="0" i="0" dirty="0">
                <a:solidFill>
                  <a:srgbClr val="000000"/>
                </a:solidFill>
                <a:effectLst/>
                <a:highlight>
                  <a:srgbClr val="FFFFFF"/>
                </a:highlight>
                <a:latin typeface="Lato Extended"/>
              </a:rPr>
              <a:t> for this.  </a:t>
            </a:r>
            <a:r>
              <a:rPr lang="en-US" b="1" i="0" dirty="0">
                <a:solidFill>
                  <a:srgbClr val="843FA1"/>
                </a:solidFill>
                <a:effectLst/>
                <a:highlight>
                  <a:srgbClr val="FFFFFF"/>
                </a:highlight>
                <a:latin typeface="Lato Extended"/>
              </a:rPr>
              <a:t>5pts</a:t>
            </a:r>
            <a:endParaRPr lang="en-US" b="0" i="0" dirty="0">
              <a:solidFill>
                <a:srgbClr val="2D3B45"/>
              </a:solidFill>
              <a:effectLst/>
              <a:highlight>
                <a:srgbClr val="FFFFFF"/>
              </a:highlight>
              <a:latin typeface="Lato Extended"/>
            </a:endParaRPr>
          </a:p>
          <a:p>
            <a:pPr marL="1143000" lvl="2" indent="-228600" algn="l">
              <a:buFont typeface="Arial" panose="020B0604020202020204" pitchFamily="34" charset="0"/>
              <a:buChar char="•"/>
            </a:pPr>
            <a:r>
              <a:rPr lang="en-US" b="0" i="0" dirty="0">
                <a:solidFill>
                  <a:srgbClr val="000000"/>
                </a:solidFill>
                <a:effectLst/>
                <a:highlight>
                  <a:srgbClr val="FFFFFF"/>
                </a:highlight>
                <a:latin typeface="Lato Extended"/>
              </a:rPr>
              <a:t>On your portfolio's front page, create an "interesting" module link that goes to a module in your fork of the class repo.  </a:t>
            </a:r>
            <a:r>
              <a:rPr lang="en-US" b="1" i="0" dirty="0">
                <a:solidFill>
                  <a:srgbClr val="843FA1"/>
                </a:solidFill>
                <a:effectLst/>
                <a:highlight>
                  <a:srgbClr val="FFFFFF"/>
                </a:highlight>
                <a:latin typeface="Lato Extended"/>
              </a:rPr>
              <a:t>5pts</a:t>
            </a:r>
            <a:endParaRPr lang="en-US" b="0" i="0" dirty="0">
              <a:solidFill>
                <a:srgbClr val="2D3B45"/>
              </a:solidFill>
              <a:effectLst/>
              <a:highlight>
                <a:srgbClr val="FFFFFF"/>
              </a:highlight>
              <a:latin typeface="Lato Extended"/>
            </a:endParaRPr>
          </a:p>
          <a:p>
            <a:endParaRPr lang="en-US" dirty="0"/>
          </a:p>
        </p:txBody>
      </p:sp>
      <p:sp>
        <p:nvSpPr>
          <p:cNvPr id="4" name="Slide Number Placeholder 3">
            <a:extLst>
              <a:ext uri="{FF2B5EF4-FFF2-40B4-BE49-F238E27FC236}">
                <a16:creationId xmlns:a16="http://schemas.microsoft.com/office/drawing/2014/main" id="{FDA1194F-05F5-E4B6-CA8C-7372CC333E94}"/>
              </a:ext>
            </a:extLst>
          </p:cNvPr>
          <p:cNvSpPr>
            <a:spLocks noGrp="1"/>
          </p:cNvSpPr>
          <p:nvPr>
            <p:ph type="sldNum" sz="quarter" idx="12"/>
          </p:nvPr>
        </p:nvSpPr>
        <p:spPr/>
        <p:txBody>
          <a:bodyPr/>
          <a:lstStyle/>
          <a:p>
            <a:fld id="{1247887F-F593-DA48-B2B7-CB259E526E12}" type="slidenum">
              <a:rPr lang="en-US" smtClean="0"/>
              <a:t>14</a:t>
            </a:fld>
            <a:endParaRPr lang="en-US"/>
          </a:p>
        </p:txBody>
      </p:sp>
    </p:spTree>
    <p:extLst>
      <p:ext uri="{BB962C8B-B14F-4D97-AF65-F5344CB8AC3E}">
        <p14:creationId xmlns:p14="http://schemas.microsoft.com/office/powerpoint/2010/main" val="1029202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53D5E-BA4F-0751-F5B5-2948E614975C}"/>
              </a:ext>
            </a:extLst>
          </p:cNvPr>
          <p:cNvSpPr>
            <a:spLocks noGrp="1"/>
          </p:cNvSpPr>
          <p:nvPr>
            <p:ph type="title"/>
          </p:nvPr>
        </p:nvSpPr>
        <p:spPr/>
        <p:txBody>
          <a:bodyPr/>
          <a:lstStyle/>
          <a:p>
            <a:r>
              <a:rPr lang="en-US" dirty="0"/>
              <a:t>Have. At. It.</a:t>
            </a:r>
          </a:p>
        </p:txBody>
      </p:sp>
      <p:sp>
        <p:nvSpPr>
          <p:cNvPr id="3" name="Content Placeholder 2">
            <a:extLst>
              <a:ext uri="{FF2B5EF4-FFF2-40B4-BE49-F238E27FC236}">
                <a16:creationId xmlns:a16="http://schemas.microsoft.com/office/drawing/2014/main" id="{9F24129F-AC18-6909-F90C-D20A5E9C5A14}"/>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6F356ED5-A8BB-69F5-0309-2480F513EDE7}"/>
              </a:ext>
            </a:extLst>
          </p:cNvPr>
          <p:cNvSpPr>
            <a:spLocks noGrp="1"/>
          </p:cNvSpPr>
          <p:nvPr>
            <p:ph type="sldNum" sz="quarter" idx="12"/>
          </p:nvPr>
        </p:nvSpPr>
        <p:spPr/>
        <p:txBody>
          <a:bodyPr/>
          <a:lstStyle/>
          <a:p>
            <a:fld id="{1247887F-F593-DA48-B2B7-CB259E526E12}" type="slidenum">
              <a:rPr lang="en-US" smtClean="0"/>
              <a:t>15</a:t>
            </a:fld>
            <a:endParaRPr lang="en-US"/>
          </a:p>
        </p:txBody>
      </p:sp>
    </p:spTree>
    <p:extLst>
      <p:ext uri="{BB962C8B-B14F-4D97-AF65-F5344CB8AC3E}">
        <p14:creationId xmlns:p14="http://schemas.microsoft.com/office/powerpoint/2010/main" val="27151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CA11B-07F5-EC26-AB8B-7FA01A302A81}"/>
              </a:ext>
            </a:extLst>
          </p:cNvPr>
          <p:cNvSpPr>
            <a:spLocks noGrp="1"/>
          </p:cNvSpPr>
          <p:nvPr>
            <p:ph type="title"/>
          </p:nvPr>
        </p:nvSpPr>
        <p:spPr>
          <a:xfrm>
            <a:off x="1093076" y="1470046"/>
            <a:ext cx="9601200" cy="815954"/>
          </a:xfrm>
        </p:spPr>
        <p:txBody>
          <a:bodyPr/>
          <a:lstStyle/>
          <a:p>
            <a:r>
              <a:rPr lang="en-US" dirty="0"/>
              <a:t>Recap day 1</a:t>
            </a:r>
          </a:p>
        </p:txBody>
      </p:sp>
      <p:sp>
        <p:nvSpPr>
          <p:cNvPr id="3" name="Content Placeholder 2">
            <a:extLst>
              <a:ext uri="{FF2B5EF4-FFF2-40B4-BE49-F238E27FC236}">
                <a16:creationId xmlns:a16="http://schemas.microsoft.com/office/drawing/2014/main" id="{2500C4EC-7F39-4A75-0CEA-49A549A2A2AF}"/>
              </a:ext>
            </a:extLst>
          </p:cNvPr>
          <p:cNvSpPr>
            <a:spLocks noGrp="1"/>
          </p:cNvSpPr>
          <p:nvPr>
            <p:ph idx="1"/>
          </p:nvPr>
        </p:nvSpPr>
        <p:spPr/>
        <p:txBody>
          <a:bodyPr/>
          <a:lstStyle/>
          <a:p>
            <a:r>
              <a:rPr lang="en-US" dirty="0"/>
              <a:t>Made a new repo under your account</a:t>
            </a:r>
          </a:p>
          <a:p>
            <a:r>
              <a:rPr lang="en-US" dirty="0"/>
              <a:t>Explored some ways to see changes (diff) between working copy and the repository</a:t>
            </a:r>
          </a:p>
          <a:p>
            <a:r>
              <a:rPr lang="en-US" dirty="0"/>
              <a:t>Finish setting up SSH keys (4pts on this week’s homework)</a:t>
            </a:r>
          </a:p>
          <a:p>
            <a:pPr lvl="1"/>
            <a:r>
              <a:rPr lang="en-US" dirty="0"/>
              <a:t>Added to keychain or </a:t>
            </a:r>
            <a:r>
              <a:rPr lang="en-US" dirty="0" err="1"/>
              <a:t>ssh</a:t>
            </a:r>
            <a:r>
              <a:rPr lang="en-US" dirty="0"/>
              <a:t>-agent</a:t>
            </a:r>
          </a:p>
          <a:p>
            <a:pPr lvl="1"/>
            <a:r>
              <a:rPr lang="en-US" dirty="0"/>
              <a:t>Uploaded to </a:t>
            </a:r>
            <a:r>
              <a:rPr lang="en-US" dirty="0" err="1"/>
              <a:t>github</a:t>
            </a:r>
            <a:endParaRPr lang="en-US" dirty="0"/>
          </a:p>
          <a:p>
            <a:r>
              <a:rPr lang="en-US" dirty="0"/>
              <a:t>Change remote URL on </a:t>
            </a:r>
            <a:r>
              <a:rPr lang="en-US" i="1" dirty="0"/>
              <a:t>my-resources</a:t>
            </a:r>
          </a:p>
          <a:p>
            <a:endParaRPr lang="en-US" dirty="0"/>
          </a:p>
        </p:txBody>
      </p:sp>
      <p:sp>
        <p:nvSpPr>
          <p:cNvPr id="4" name="TextBox 3">
            <a:extLst>
              <a:ext uri="{FF2B5EF4-FFF2-40B4-BE49-F238E27FC236}">
                <a16:creationId xmlns:a16="http://schemas.microsoft.com/office/drawing/2014/main" id="{38A89AAC-CD6F-F05E-58CF-F7349829C98B}"/>
              </a:ext>
            </a:extLst>
          </p:cNvPr>
          <p:cNvSpPr txBox="1"/>
          <p:nvPr/>
        </p:nvSpPr>
        <p:spPr>
          <a:xfrm>
            <a:off x="1744719" y="5111792"/>
            <a:ext cx="9806152" cy="587574"/>
          </a:xfrm>
          <a:prstGeom prst="rect">
            <a:avLst/>
          </a:prstGeom>
          <a:noFill/>
        </p:spPr>
        <p:txBody>
          <a:bodyPr wrap="square" rtlCol="0">
            <a:spAutoFit/>
          </a:bodyPr>
          <a:lstStyle/>
          <a:p>
            <a:r>
              <a:rPr lang="en-US" dirty="0"/>
              <a:t>In RStudio Terminal tab, do: </a:t>
            </a:r>
          </a:p>
          <a:p>
            <a:r>
              <a:rPr lang="en-US" sz="1800" dirty="0">
                <a:solidFill>
                  <a:srgbClr val="000000"/>
                </a:solidFill>
                <a:latin typeface="Menlo-Regular" panose="020B0609030804020204" pitchFamily="49" charset="0"/>
              </a:rPr>
              <a:t>git remote set-</a:t>
            </a:r>
            <a:r>
              <a:rPr lang="en-US" sz="1800" dirty="0" err="1">
                <a:solidFill>
                  <a:srgbClr val="000000"/>
                </a:solidFill>
                <a:latin typeface="Menlo-Regular" panose="020B0609030804020204" pitchFamily="49" charset="0"/>
              </a:rPr>
              <a:t>url</a:t>
            </a:r>
            <a:r>
              <a:rPr lang="en-US" sz="1800" dirty="0">
                <a:solidFill>
                  <a:srgbClr val="000000"/>
                </a:solidFill>
                <a:latin typeface="Menlo-Regular" panose="020B0609030804020204" pitchFamily="49" charset="0"/>
              </a:rPr>
              <a:t> origin  </a:t>
            </a:r>
            <a:r>
              <a:rPr lang="en-US" sz="1800" dirty="0" err="1">
                <a:solidFill>
                  <a:srgbClr val="000000"/>
                </a:solidFill>
                <a:latin typeface="Menlo-Regular" panose="020B0609030804020204" pitchFamily="49" charset="0"/>
              </a:rPr>
              <a:t>git@github.com:</a:t>
            </a:r>
            <a:r>
              <a:rPr lang="en-US" sz="1800" b="1" dirty="0" err="1">
                <a:solidFill>
                  <a:srgbClr val="000000"/>
                </a:solidFill>
                <a:latin typeface="Menlo-Regular" panose="020B0609030804020204" pitchFamily="49" charset="0"/>
              </a:rPr>
              <a:t>meekrob</a:t>
            </a:r>
            <a:r>
              <a:rPr lang="en-US" sz="1800" dirty="0">
                <a:solidFill>
                  <a:srgbClr val="000000"/>
                </a:solidFill>
                <a:latin typeface="Menlo-Regular" panose="020B0609030804020204" pitchFamily="49" charset="0"/>
              </a:rPr>
              <a:t>/my-</a:t>
            </a:r>
            <a:r>
              <a:rPr lang="en-US" sz="1800" dirty="0" err="1">
                <a:solidFill>
                  <a:srgbClr val="000000"/>
                </a:solidFill>
                <a:latin typeface="Menlo-Regular" panose="020B0609030804020204" pitchFamily="49" charset="0"/>
              </a:rPr>
              <a:t>resources.git</a:t>
            </a:r>
            <a:endParaRPr lang="en-US" dirty="0"/>
          </a:p>
        </p:txBody>
      </p:sp>
      <p:sp>
        <p:nvSpPr>
          <p:cNvPr id="5" name="TextBox 4">
            <a:extLst>
              <a:ext uri="{FF2B5EF4-FFF2-40B4-BE49-F238E27FC236}">
                <a16:creationId xmlns:a16="http://schemas.microsoft.com/office/drawing/2014/main" id="{E8C516E2-0D75-4F67-1A2A-37A8796E693A}"/>
              </a:ext>
            </a:extLst>
          </p:cNvPr>
          <p:cNvSpPr txBox="1"/>
          <p:nvPr/>
        </p:nvSpPr>
        <p:spPr>
          <a:xfrm>
            <a:off x="1744719" y="5882759"/>
            <a:ext cx="4834757" cy="369332"/>
          </a:xfrm>
          <a:prstGeom prst="rect">
            <a:avLst/>
          </a:prstGeom>
          <a:noFill/>
        </p:spPr>
        <p:txBody>
          <a:bodyPr wrap="square" rtlCol="0">
            <a:spAutoFit/>
          </a:bodyPr>
          <a:lstStyle/>
          <a:p>
            <a:r>
              <a:rPr lang="en-US" b="1" i="1" dirty="0"/>
              <a:t>Now click the up-arrow to push!!!</a:t>
            </a:r>
          </a:p>
        </p:txBody>
      </p:sp>
      <p:sp>
        <p:nvSpPr>
          <p:cNvPr id="6" name="Slide Number Placeholder 5">
            <a:extLst>
              <a:ext uri="{FF2B5EF4-FFF2-40B4-BE49-F238E27FC236}">
                <a16:creationId xmlns:a16="http://schemas.microsoft.com/office/drawing/2014/main" id="{B4A5E01A-C621-56FD-E794-535E3221CCC4}"/>
              </a:ext>
            </a:extLst>
          </p:cNvPr>
          <p:cNvSpPr>
            <a:spLocks noGrp="1"/>
          </p:cNvSpPr>
          <p:nvPr>
            <p:ph type="sldNum" sz="quarter" idx="12"/>
          </p:nvPr>
        </p:nvSpPr>
        <p:spPr/>
        <p:txBody>
          <a:bodyPr/>
          <a:lstStyle/>
          <a:p>
            <a:fld id="{1247887F-F593-DA48-B2B7-CB259E526E12}" type="slidenum">
              <a:rPr lang="en-US" smtClean="0"/>
              <a:t>2</a:t>
            </a:fld>
            <a:endParaRPr lang="en-US"/>
          </a:p>
        </p:txBody>
      </p:sp>
      <p:sp>
        <p:nvSpPr>
          <p:cNvPr id="7" name="Title 1">
            <a:extLst>
              <a:ext uri="{FF2B5EF4-FFF2-40B4-BE49-F238E27FC236}">
                <a16:creationId xmlns:a16="http://schemas.microsoft.com/office/drawing/2014/main" id="{BD06D137-5894-FF54-1DD2-13A88A166F24}"/>
              </a:ext>
            </a:extLst>
          </p:cNvPr>
          <p:cNvSpPr txBox="1">
            <a:spLocks/>
          </p:cNvSpPr>
          <p:nvPr/>
        </p:nvSpPr>
        <p:spPr>
          <a:xfrm>
            <a:off x="1093076" y="361099"/>
            <a:ext cx="9601200" cy="81595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US" dirty="0"/>
              <a:t>Do the course survey!!!</a:t>
            </a:r>
          </a:p>
        </p:txBody>
      </p:sp>
    </p:spTree>
    <p:extLst>
      <p:ext uri="{BB962C8B-B14F-4D97-AF65-F5344CB8AC3E}">
        <p14:creationId xmlns:p14="http://schemas.microsoft.com/office/powerpoint/2010/main" val="2820748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C1959-4900-3776-DDA0-AFA7078354DE}"/>
              </a:ext>
            </a:extLst>
          </p:cNvPr>
          <p:cNvSpPr>
            <a:spLocks noGrp="1"/>
          </p:cNvSpPr>
          <p:nvPr>
            <p:ph type="title"/>
          </p:nvPr>
        </p:nvSpPr>
        <p:spPr/>
        <p:txBody>
          <a:bodyPr/>
          <a:lstStyle/>
          <a:p>
            <a:r>
              <a:rPr lang="en-US" dirty="0" err="1"/>
              <a:t>ChatGPT</a:t>
            </a:r>
            <a:r>
              <a:rPr lang="en-US" dirty="0"/>
              <a:t>, why do we add our key to the </a:t>
            </a:r>
            <a:r>
              <a:rPr lang="en-US" dirty="0" err="1"/>
              <a:t>ssh</a:t>
            </a:r>
            <a:r>
              <a:rPr lang="en-US" dirty="0"/>
              <a:t>-agent?</a:t>
            </a:r>
          </a:p>
        </p:txBody>
      </p:sp>
      <p:sp>
        <p:nvSpPr>
          <p:cNvPr id="3" name="Content Placeholder 2">
            <a:extLst>
              <a:ext uri="{FF2B5EF4-FFF2-40B4-BE49-F238E27FC236}">
                <a16:creationId xmlns:a16="http://schemas.microsoft.com/office/drawing/2014/main" id="{9971802C-DE82-EB2F-ADA9-18DB9BD4919B}"/>
              </a:ext>
            </a:extLst>
          </p:cNvPr>
          <p:cNvSpPr>
            <a:spLocks noGrp="1"/>
          </p:cNvSpPr>
          <p:nvPr>
            <p:ph idx="1"/>
          </p:nvPr>
        </p:nvSpPr>
        <p:spPr>
          <a:solidFill>
            <a:schemeClr val="bg2"/>
          </a:solidFill>
        </p:spPr>
        <p:txBody>
          <a:bodyPr>
            <a:normAutofit fontScale="85000" lnSpcReduction="20000"/>
          </a:bodyPr>
          <a:lstStyle/>
          <a:p>
            <a:pPr algn="l">
              <a:buFont typeface="+mj-lt"/>
              <a:buAutoNum type="arabicPeriod"/>
            </a:pPr>
            <a:r>
              <a:rPr lang="en-US" b="1" i="0" dirty="0">
                <a:solidFill>
                  <a:srgbClr val="0D0D0D"/>
                </a:solidFill>
                <a:effectLst/>
                <a:latin typeface="Söhne"/>
              </a:rPr>
              <a:t>Convenience</a:t>
            </a:r>
            <a:r>
              <a:rPr lang="en-US" b="0" i="0" dirty="0">
                <a:solidFill>
                  <a:srgbClr val="0D0D0D"/>
                </a:solidFill>
                <a:effectLst/>
                <a:latin typeface="Söhne"/>
              </a:rPr>
              <a:t>: The SSH agent is a background process that runs on your local machine and holds your decrypted private keys in memory. By adding your private key to the SSH agent, you can avoid having to enter your passphrase every time you use your private key. Once your key is added to the agent, it can be used for authentication without needing to re-enter the passphrase for that session.</a:t>
            </a:r>
          </a:p>
          <a:p>
            <a:pPr algn="l">
              <a:buFont typeface="+mj-lt"/>
              <a:buAutoNum type="arabicPeriod"/>
            </a:pPr>
            <a:r>
              <a:rPr lang="en-US" b="1" i="0" dirty="0">
                <a:solidFill>
                  <a:srgbClr val="0D0D0D"/>
                </a:solidFill>
                <a:effectLst/>
                <a:latin typeface="Söhne"/>
              </a:rPr>
              <a:t>Security</a:t>
            </a:r>
            <a:r>
              <a:rPr lang="en-US" b="0" i="0" dirty="0">
                <a:solidFill>
                  <a:srgbClr val="0D0D0D"/>
                </a:solidFill>
                <a:effectLst/>
                <a:latin typeface="Söhne"/>
              </a:rPr>
              <a:t>: While using an SSH passphrase adds an extra layer of security by encrypting your private key, typing it in every time you need to use the key can be cumbersome and might lead users to choose weaker passphrases or even forgo using one altogether. By storing the decrypted key in the SSH agent, you can use a strong passphrase without the hassle of typing it repeatedly.</a:t>
            </a:r>
          </a:p>
          <a:p>
            <a:pPr algn="l">
              <a:buFont typeface="+mj-lt"/>
              <a:buAutoNum type="arabicPeriod"/>
            </a:pPr>
            <a:r>
              <a:rPr lang="en-US" b="1" i="0" dirty="0">
                <a:solidFill>
                  <a:srgbClr val="0D0D0D"/>
                </a:solidFill>
                <a:effectLst/>
                <a:latin typeface="Söhne"/>
              </a:rPr>
              <a:t>Key Management</a:t>
            </a:r>
            <a:r>
              <a:rPr lang="en-US" b="0" i="0" dirty="0">
                <a:solidFill>
                  <a:srgbClr val="0D0D0D"/>
                </a:solidFill>
                <a:effectLst/>
                <a:latin typeface="Söhne"/>
              </a:rPr>
              <a:t>: The SSH agent makes it easier to manage multiple SSH keys. Instead of manually specifying which key to use for each connection or operation, the SSH agent automatically selects the appropriate key based on the server or service you're connecting to.</a:t>
            </a:r>
          </a:p>
          <a:p>
            <a:pPr algn="l">
              <a:buFont typeface="+mj-lt"/>
              <a:buAutoNum type="arabicPeriod"/>
            </a:pPr>
            <a:r>
              <a:rPr lang="en-US" b="1" i="0" dirty="0">
                <a:solidFill>
                  <a:srgbClr val="0D0D0D"/>
                </a:solidFill>
                <a:effectLst/>
                <a:latin typeface="Söhne"/>
              </a:rPr>
              <a:t>Lifetime Management</a:t>
            </a:r>
            <a:r>
              <a:rPr lang="en-US" b="0" i="0" dirty="0">
                <a:solidFill>
                  <a:srgbClr val="0D0D0D"/>
                </a:solidFill>
                <a:effectLst/>
                <a:latin typeface="Söhne"/>
              </a:rPr>
              <a:t>: When you add a key to the SSH agent, you can specify how long the agent should keep the key in memory before automatically expiring it. This adds an extra layer of security by limiting the window of opportunity for an attacker to misuse the key if they gain access to your machine.</a:t>
            </a:r>
          </a:p>
          <a:p>
            <a:pPr marL="457200" indent="-457200">
              <a:buFont typeface="+mj-lt"/>
              <a:buAutoNum type="arabicPeriod"/>
            </a:pPr>
            <a:endParaRPr lang="en-US" dirty="0"/>
          </a:p>
        </p:txBody>
      </p:sp>
      <p:sp>
        <p:nvSpPr>
          <p:cNvPr id="4" name="Slide Number Placeholder 3">
            <a:extLst>
              <a:ext uri="{FF2B5EF4-FFF2-40B4-BE49-F238E27FC236}">
                <a16:creationId xmlns:a16="http://schemas.microsoft.com/office/drawing/2014/main" id="{A9FCBC7F-88D3-D04E-E757-DAA8DDDA2AEE}"/>
              </a:ext>
            </a:extLst>
          </p:cNvPr>
          <p:cNvSpPr>
            <a:spLocks noGrp="1"/>
          </p:cNvSpPr>
          <p:nvPr>
            <p:ph type="sldNum" sz="quarter" idx="12"/>
          </p:nvPr>
        </p:nvSpPr>
        <p:spPr/>
        <p:txBody>
          <a:bodyPr/>
          <a:lstStyle/>
          <a:p>
            <a:fld id="{1247887F-F593-DA48-B2B7-CB259E526E12}" type="slidenum">
              <a:rPr lang="en-US" smtClean="0"/>
              <a:t>3</a:t>
            </a:fld>
            <a:endParaRPr lang="en-US"/>
          </a:p>
        </p:txBody>
      </p:sp>
    </p:spTree>
    <p:extLst>
      <p:ext uri="{BB962C8B-B14F-4D97-AF65-F5344CB8AC3E}">
        <p14:creationId xmlns:p14="http://schemas.microsoft.com/office/powerpoint/2010/main" val="3661881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B37E4-6909-4ABE-A989-FB79CC392A1C}"/>
              </a:ext>
            </a:extLst>
          </p:cNvPr>
          <p:cNvSpPr>
            <a:spLocks noGrp="1"/>
          </p:cNvSpPr>
          <p:nvPr>
            <p:ph type="title"/>
          </p:nvPr>
        </p:nvSpPr>
        <p:spPr>
          <a:xfrm>
            <a:off x="2313161" y="0"/>
            <a:ext cx="9601200" cy="1485900"/>
          </a:xfrm>
        </p:spPr>
        <p:txBody>
          <a:bodyPr/>
          <a:lstStyle/>
          <a:p>
            <a:r>
              <a:rPr lang="en-US" dirty="0"/>
              <a:t>Work on your </a:t>
            </a:r>
            <a:r>
              <a:rPr lang="en-US" i="1" dirty="0"/>
              <a:t>my-resources</a:t>
            </a:r>
            <a:r>
              <a:rPr lang="en-US" dirty="0"/>
              <a:t> repo</a:t>
            </a:r>
          </a:p>
        </p:txBody>
      </p:sp>
      <p:sp>
        <p:nvSpPr>
          <p:cNvPr id="3" name="Content Placeholder 2">
            <a:extLst>
              <a:ext uri="{FF2B5EF4-FFF2-40B4-BE49-F238E27FC236}">
                <a16:creationId xmlns:a16="http://schemas.microsoft.com/office/drawing/2014/main" id="{0AFCB7BD-41BB-E29F-EF5A-2CD7EB59467B}"/>
              </a:ext>
            </a:extLst>
          </p:cNvPr>
          <p:cNvSpPr>
            <a:spLocks noGrp="1"/>
          </p:cNvSpPr>
          <p:nvPr>
            <p:ph idx="1"/>
          </p:nvPr>
        </p:nvSpPr>
        <p:spPr>
          <a:xfrm>
            <a:off x="2041557" y="742950"/>
            <a:ext cx="9601200" cy="5035769"/>
          </a:xfrm>
        </p:spPr>
        <p:txBody>
          <a:bodyPr>
            <a:normAutofit lnSpcReduction="10000"/>
          </a:bodyPr>
          <a:lstStyle/>
          <a:p>
            <a:r>
              <a:rPr lang="en-US" dirty="0"/>
              <a:t>In RStudio</a:t>
            </a:r>
          </a:p>
          <a:p>
            <a:pPr lvl="1"/>
            <a:r>
              <a:rPr lang="en-US" dirty="0"/>
              <a:t>Add </a:t>
            </a:r>
            <a:r>
              <a:rPr lang="en-US" i="1" dirty="0"/>
              <a:t>examples/</a:t>
            </a:r>
            <a:r>
              <a:rPr lang="en-US" dirty="0"/>
              <a:t> directory </a:t>
            </a:r>
            <a:r>
              <a:rPr lang="en-US" i="0" dirty="0"/>
              <a:t>and files (</a:t>
            </a:r>
            <a:r>
              <a:rPr lang="en-US" b="1" i="0" dirty="0"/>
              <a:t>Final project 5 pts</a:t>
            </a:r>
            <a:r>
              <a:rPr lang="en-US" i="0" dirty="0"/>
              <a:t>)</a:t>
            </a:r>
          </a:p>
          <a:p>
            <a:pPr lvl="1"/>
            <a:r>
              <a:rPr lang="en-US" dirty="0"/>
              <a:t>Add </a:t>
            </a:r>
            <a:r>
              <a:rPr lang="en-US" i="1" dirty="0"/>
              <a:t>templates/</a:t>
            </a:r>
            <a:r>
              <a:rPr lang="en-US" dirty="0"/>
              <a:t> directory </a:t>
            </a:r>
            <a:r>
              <a:rPr lang="en-US" i="0" dirty="0"/>
              <a:t>and files (</a:t>
            </a:r>
            <a:r>
              <a:rPr lang="en-US" b="1" i="0" dirty="0"/>
              <a:t>Final project 5 pts</a:t>
            </a:r>
            <a:r>
              <a:rPr lang="en-US" i="0" dirty="0"/>
              <a:t>)</a:t>
            </a:r>
          </a:p>
          <a:p>
            <a:pPr lvl="1"/>
            <a:r>
              <a:rPr lang="en-US" i="0" dirty="0"/>
              <a:t>Note: You can’t add empty directories to repositories</a:t>
            </a:r>
          </a:p>
          <a:p>
            <a:r>
              <a:rPr lang="en-US" dirty="0"/>
              <a:t>Find a partner</a:t>
            </a:r>
          </a:p>
          <a:p>
            <a:pPr lvl="1"/>
            <a:r>
              <a:rPr lang="en-US" i="0" dirty="0"/>
              <a:t>Add as collaborator under your repo’s </a:t>
            </a:r>
            <a:r>
              <a:rPr lang="en-US" i="0" dirty="0" err="1"/>
              <a:t>github.com</a:t>
            </a:r>
            <a:r>
              <a:rPr lang="en-US" i="0" dirty="0"/>
              <a:t> settings (</a:t>
            </a:r>
            <a:r>
              <a:rPr lang="en-US" b="1" i="0" dirty="0"/>
              <a:t>Homework 2pts</a:t>
            </a:r>
            <a:r>
              <a:rPr lang="en-US" i="0" dirty="0"/>
              <a:t>)</a:t>
            </a:r>
          </a:p>
          <a:p>
            <a:pPr lvl="1"/>
            <a:r>
              <a:rPr lang="en-US" i="0" dirty="0"/>
              <a:t>Contribute one of your resources to </a:t>
            </a:r>
            <a:r>
              <a:rPr lang="en-US" dirty="0"/>
              <a:t>their</a:t>
            </a:r>
            <a:r>
              <a:rPr lang="en-US" i="0" dirty="0"/>
              <a:t> repository (</a:t>
            </a:r>
            <a:r>
              <a:rPr lang="en-US" b="1" i="0" dirty="0"/>
              <a:t>Homework 4pts:</a:t>
            </a:r>
            <a:r>
              <a:rPr lang="en-US" sz="1600" b="1" i="0" dirty="0"/>
              <a:t> see below</a:t>
            </a:r>
            <a:r>
              <a:rPr lang="en-US" i="0" dirty="0"/>
              <a:t>)</a:t>
            </a:r>
          </a:p>
          <a:p>
            <a:pPr lvl="2"/>
            <a:r>
              <a:rPr lang="en-US" dirty="0"/>
              <a:t>On </a:t>
            </a:r>
            <a:r>
              <a:rPr lang="en-US" dirty="0" err="1"/>
              <a:t>github.com</a:t>
            </a:r>
            <a:r>
              <a:rPr lang="en-US" dirty="0"/>
              <a:t>, go to their repository</a:t>
            </a:r>
          </a:p>
          <a:p>
            <a:pPr lvl="2"/>
            <a:r>
              <a:rPr lang="en-US" i="0" dirty="0"/>
              <a:t>Create a new branch: “</a:t>
            </a:r>
            <a:r>
              <a:rPr lang="en-US" i="0" dirty="0" err="1"/>
              <a:t>yourname’s</a:t>
            </a:r>
            <a:r>
              <a:rPr lang="en-US" i="0" dirty="0"/>
              <a:t> resource”</a:t>
            </a:r>
          </a:p>
          <a:p>
            <a:pPr lvl="2"/>
            <a:r>
              <a:rPr lang="en-US" dirty="0"/>
              <a:t>Upload your resource to their examples or templates directory</a:t>
            </a:r>
          </a:p>
          <a:p>
            <a:pPr lvl="2"/>
            <a:r>
              <a:rPr lang="en-US" i="0" dirty="0"/>
              <a:t>Submit pull request </a:t>
            </a:r>
            <a:r>
              <a:rPr lang="en-US" b="1" i="0" dirty="0"/>
              <a:t>(Homework 2pts)</a:t>
            </a:r>
          </a:p>
          <a:p>
            <a:pPr lvl="2"/>
            <a:r>
              <a:rPr lang="en-US" dirty="0"/>
              <a:t>Accept partner’s pull request </a:t>
            </a:r>
            <a:r>
              <a:rPr lang="en-US" b="1" dirty="0"/>
              <a:t>(Homework 2pts)</a:t>
            </a:r>
          </a:p>
          <a:p>
            <a:pPr lvl="2"/>
            <a:r>
              <a:rPr lang="en-US" i="0" dirty="0"/>
              <a:t>Merge and Delete the extra branch</a:t>
            </a:r>
          </a:p>
          <a:p>
            <a:pPr lvl="2"/>
            <a:r>
              <a:rPr lang="en-US" dirty="0"/>
              <a:t>See Network under “Insights”</a:t>
            </a:r>
            <a:endParaRPr lang="en-US" i="0" dirty="0"/>
          </a:p>
          <a:p>
            <a:pPr lvl="2"/>
            <a:endParaRPr lang="en-US" i="0" dirty="0"/>
          </a:p>
          <a:p>
            <a:pPr lvl="2"/>
            <a:endParaRPr lang="en-US" i="0" dirty="0"/>
          </a:p>
          <a:p>
            <a:pPr lvl="2"/>
            <a:endParaRPr lang="en-US" i="0" dirty="0"/>
          </a:p>
        </p:txBody>
      </p:sp>
      <p:sp>
        <p:nvSpPr>
          <p:cNvPr id="4" name="Slide Number Placeholder 3">
            <a:extLst>
              <a:ext uri="{FF2B5EF4-FFF2-40B4-BE49-F238E27FC236}">
                <a16:creationId xmlns:a16="http://schemas.microsoft.com/office/drawing/2014/main" id="{8BC5DE20-20C7-581E-1A70-B180181B7280}"/>
              </a:ext>
            </a:extLst>
          </p:cNvPr>
          <p:cNvSpPr>
            <a:spLocks noGrp="1"/>
          </p:cNvSpPr>
          <p:nvPr>
            <p:ph type="sldNum" sz="quarter" idx="12"/>
          </p:nvPr>
        </p:nvSpPr>
        <p:spPr/>
        <p:txBody>
          <a:bodyPr/>
          <a:lstStyle/>
          <a:p>
            <a:fld id="{1247887F-F593-DA48-B2B7-CB259E526E12}" type="slidenum">
              <a:rPr lang="en-US" smtClean="0"/>
              <a:t>4</a:t>
            </a:fld>
            <a:endParaRPr lang="en-US"/>
          </a:p>
        </p:txBody>
      </p:sp>
    </p:spTree>
    <p:extLst>
      <p:ext uri="{BB962C8B-B14F-4D97-AF65-F5344CB8AC3E}">
        <p14:creationId xmlns:p14="http://schemas.microsoft.com/office/powerpoint/2010/main" val="730179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5F27B-C48D-ECDB-9FCE-5857F137EC4A}"/>
              </a:ext>
            </a:extLst>
          </p:cNvPr>
          <p:cNvSpPr>
            <a:spLocks noGrp="1"/>
          </p:cNvSpPr>
          <p:nvPr>
            <p:ph type="title"/>
          </p:nvPr>
        </p:nvSpPr>
        <p:spPr>
          <a:xfrm>
            <a:off x="1371600" y="261750"/>
            <a:ext cx="9601200" cy="701565"/>
          </a:xfrm>
        </p:spPr>
        <p:txBody>
          <a:bodyPr>
            <a:normAutofit fontScale="90000"/>
          </a:bodyPr>
          <a:lstStyle/>
          <a:p>
            <a:pPr algn="ctr"/>
            <a:r>
              <a:rPr lang="en-US" dirty="0"/>
              <a:t>Making changes on </a:t>
            </a:r>
            <a:r>
              <a:rPr lang="en-US" dirty="0" err="1"/>
              <a:t>github</a:t>
            </a:r>
            <a:r>
              <a:rPr lang="en-US" dirty="0"/>
              <a:t> AND your local copy</a:t>
            </a:r>
          </a:p>
        </p:txBody>
      </p:sp>
      <p:sp>
        <p:nvSpPr>
          <p:cNvPr id="9" name="TextBox 8">
            <a:extLst>
              <a:ext uri="{FF2B5EF4-FFF2-40B4-BE49-F238E27FC236}">
                <a16:creationId xmlns:a16="http://schemas.microsoft.com/office/drawing/2014/main" id="{B93EC5CC-1986-50E8-A8BF-670FE7AB6C17}"/>
              </a:ext>
            </a:extLst>
          </p:cNvPr>
          <p:cNvSpPr txBox="1"/>
          <p:nvPr/>
        </p:nvSpPr>
        <p:spPr>
          <a:xfrm>
            <a:off x="1240124" y="2508614"/>
            <a:ext cx="2582993" cy="369332"/>
          </a:xfrm>
          <a:prstGeom prst="rect">
            <a:avLst/>
          </a:prstGeom>
          <a:noFill/>
        </p:spPr>
        <p:txBody>
          <a:bodyPr wrap="square" rtlCol="0">
            <a:spAutoFit/>
          </a:bodyPr>
          <a:lstStyle/>
          <a:p>
            <a:r>
              <a:rPr lang="en-US" dirty="0"/>
              <a:t>Main branch (on </a:t>
            </a:r>
            <a:r>
              <a:rPr lang="en-US" dirty="0" err="1"/>
              <a:t>github</a:t>
            </a:r>
            <a:r>
              <a:rPr lang="en-US" dirty="0"/>
              <a:t>)</a:t>
            </a:r>
          </a:p>
        </p:txBody>
      </p:sp>
      <p:cxnSp>
        <p:nvCxnSpPr>
          <p:cNvPr id="39" name="Straight Arrow Connector 38">
            <a:extLst>
              <a:ext uri="{FF2B5EF4-FFF2-40B4-BE49-F238E27FC236}">
                <a16:creationId xmlns:a16="http://schemas.microsoft.com/office/drawing/2014/main" id="{CE7F83E9-1DBD-787A-0FF6-7095589DF779}"/>
              </a:ext>
            </a:extLst>
          </p:cNvPr>
          <p:cNvCxnSpPr>
            <a:cxnSpLocks/>
          </p:cNvCxnSpPr>
          <p:nvPr/>
        </p:nvCxnSpPr>
        <p:spPr>
          <a:xfrm>
            <a:off x="3235331" y="2950503"/>
            <a:ext cx="0" cy="1133764"/>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43" name="TextBox 42">
            <a:extLst>
              <a:ext uri="{FF2B5EF4-FFF2-40B4-BE49-F238E27FC236}">
                <a16:creationId xmlns:a16="http://schemas.microsoft.com/office/drawing/2014/main" id="{DCBEC8EE-D0EA-E7FB-42E8-F3DD54678FA8}"/>
              </a:ext>
            </a:extLst>
          </p:cNvPr>
          <p:cNvSpPr txBox="1"/>
          <p:nvPr/>
        </p:nvSpPr>
        <p:spPr>
          <a:xfrm>
            <a:off x="1278232" y="4281475"/>
            <a:ext cx="1300554" cy="954107"/>
          </a:xfrm>
          <a:prstGeom prst="rect">
            <a:avLst/>
          </a:prstGeom>
          <a:noFill/>
          <a:ln>
            <a:noFill/>
          </a:ln>
        </p:spPr>
        <p:txBody>
          <a:bodyPr wrap="square" rtlCol="0">
            <a:spAutoFit/>
          </a:bodyPr>
          <a:lstStyle/>
          <a:p>
            <a:r>
              <a:rPr lang="en-US" sz="1400" b="1" dirty="0">
                <a:solidFill>
                  <a:schemeClr val="accent5">
                    <a:lumMod val="50000"/>
                  </a:schemeClr>
                </a:solidFill>
              </a:rPr>
              <a:t>Ernie’s Local copy of main as an RStudio project</a:t>
            </a:r>
          </a:p>
        </p:txBody>
      </p:sp>
      <p:grpSp>
        <p:nvGrpSpPr>
          <p:cNvPr id="14" name="Group 13">
            <a:extLst>
              <a:ext uri="{FF2B5EF4-FFF2-40B4-BE49-F238E27FC236}">
                <a16:creationId xmlns:a16="http://schemas.microsoft.com/office/drawing/2014/main" id="{CAAB60CC-DAEF-B2CE-3D84-825FF863736F}"/>
              </a:ext>
            </a:extLst>
          </p:cNvPr>
          <p:cNvGrpSpPr/>
          <p:nvPr/>
        </p:nvGrpSpPr>
        <p:grpSpPr>
          <a:xfrm>
            <a:off x="5616406" y="4453505"/>
            <a:ext cx="2033751" cy="815288"/>
            <a:chOff x="5616406" y="4453505"/>
            <a:chExt cx="2033751" cy="815288"/>
          </a:xfrm>
        </p:grpSpPr>
        <p:cxnSp>
          <p:nvCxnSpPr>
            <p:cNvPr id="47" name="Straight Arrow Connector 46">
              <a:extLst>
                <a:ext uri="{FF2B5EF4-FFF2-40B4-BE49-F238E27FC236}">
                  <a16:creationId xmlns:a16="http://schemas.microsoft.com/office/drawing/2014/main" id="{EDB5035B-3E71-102F-981C-2AC6C94AC629}"/>
                </a:ext>
              </a:extLst>
            </p:cNvPr>
            <p:cNvCxnSpPr>
              <a:cxnSpLocks/>
            </p:cNvCxnSpPr>
            <p:nvPr/>
          </p:nvCxnSpPr>
          <p:spPr>
            <a:xfrm>
              <a:off x="5616406" y="4500801"/>
              <a:ext cx="115613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48" name="Oval 47">
              <a:extLst>
                <a:ext uri="{FF2B5EF4-FFF2-40B4-BE49-F238E27FC236}">
                  <a16:creationId xmlns:a16="http://schemas.microsoft.com/office/drawing/2014/main" id="{456D58CE-5459-FE47-8D3C-C14C40CECF5A}"/>
                </a:ext>
              </a:extLst>
            </p:cNvPr>
            <p:cNvSpPr/>
            <p:nvPr/>
          </p:nvSpPr>
          <p:spPr>
            <a:xfrm>
              <a:off x="6972240" y="4453505"/>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53824515-C76F-6D2B-6CE0-1DBE59710F8F}"/>
                </a:ext>
              </a:extLst>
            </p:cNvPr>
            <p:cNvSpPr txBox="1"/>
            <p:nvPr/>
          </p:nvSpPr>
          <p:spPr>
            <a:xfrm>
              <a:off x="6388915" y="4899461"/>
              <a:ext cx="1261242" cy="369332"/>
            </a:xfrm>
            <a:prstGeom prst="rect">
              <a:avLst/>
            </a:prstGeom>
            <a:noFill/>
          </p:spPr>
          <p:txBody>
            <a:bodyPr wrap="square" rtlCol="0">
              <a:spAutoFit/>
            </a:bodyPr>
            <a:lstStyle/>
            <a:p>
              <a:r>
                <a:rPr lang="en-US" dirty="0"/>
                <a:t>Commit 2</a:t>
              </a:r>
            </a:p>
          </p:txBody>
        </p:sp>
      </p:grpSp>
      <p:sp>
        <p:nvSpPr>
          <p:cNvPr id="51" name="TextBox 50">
            <a:extLst>
              <a:ext uri="{FF2B5EF4-FFF2-40B4-BE49-F238E27FC236}">
                <a16:creationId xmlns:a16="http://schemas.microsoft.com/office/drawing/2014/main" id="{54C450A2-3AA5-8A2E-FE77-50FDB6FE8FAE}"/>
              </a:ext>
            </a:extLst>
          </p:cNvPr>
          <p:cNvSpPr txBox="1"/>
          <p:nvPr/>
        </p:nvSpPr>
        <p:spPr>
          <a:xfrm>
            <a:off x="2265596" y="3310387"/>
            <a:ext cx="762156" cy="307777"/>
          </a:xfrm>
          <a:prstGeom prst="rect">
            <a:avLst/>
          </a:prstGeom>
          <a:noFill/>
          <a:ln>
            <a:noFill/>
          </a:ln>
        </p:spPr>
        <p:txBody>
          <a:bodyPr wrap="square" rtlCol="0">
            <a:spAutoFit/>
          </a:bodyPr>
          <a:lstStyle/>
          <a:p>
            <a:r>
              <a:rPr lang="en-US" sz="1400" b="1" dirty="0">
                <a:solidFill>
                  <a:schemeClr val="accent5">
                    <a:lumMod val="50000"/>
                  </a:schemeClr>
                </a:solidFill>
              </a:rPr>
              <a:t>clone</a:t>
            </a:r>
          </a:p>
        </p:txBody>
      </p:sp>
      <p:grpSp>
        <p:nvGrpSpPr>
          <p:cNvPr id="6" name="Group 5">
            <a:extLst>
              <a:ext uri="{FF2B5EF4-FFF2-40B4-BE49-F238E27FC236}">
                <a16:creationId xmlns:a16="http://schemas.microsoft.com/office/drawing/2014/main" id="{8E32DE95-A7DC-A84E-10F5-D19E7DD9F436}"/>
              </a:ext>
            </a:extLst>
          </p:cNvPr>
          <p:cNvGrpSpPr/>
          <p:nvPr/>
        </p:nvGrpSpPr>
        <p:grpSpPr>
          <a:xfrm>
            <a:off x="3940005" y="4448492"/>
            <a:ext cx="2033751" cy="820301"/>
            <a:chOff x="3940005" y="4448492"/>
            <a:chExt cx="2033751" cy="820301"/>
          </a:xfrm>
        </p:grpSpPr>
        <p:cxnSp>
          <p:nvCxnSpPr>
            <p:cNvPr id="45" name="Straight Arrow Connector 44">
              <a:extLst>
                <a:ext uri="{FF2B5EF4-FFF2-40B4-BE49-F238E27FC236}">
                  <a16:creationId xmlns:a16="http://schemas.microsoft.com/office/drawing/2014/main" id="{1F9E5FF5-6CE4-03C2-909E-FED2696C606D}"/>
                </a:ext>
              </a:extLst>
            </p:cNvPr>
            <p:cNvCxnSpPr>
              <a:cxnSpLocks/>
            </p:cNvCxnSpPr>
            <p:nvPr/>
          </p:nvCxnSpPr>
          <p:spPr>
            <a:xfrm>
              <a:off x="3940005" y="4500801"/>
              <a:ext cx="115613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46" name="TextBox 45">
              <a:extLst>
                <a:ext uri="{FF2B5EF4-FFF2-40B4-BE49-F238E27FC236}">
                  <a16:creationId xmlns:a16="http://schemas.microsoft.com/office/drawing/2014/main" id="{139BE0FB-DA1D-ECD2-4C05-F50EB093801D}"/>
                </a:ext>
              </a:extLst>
            </p:cNvPr>
            <p:cNvSpPr txBox="1"/>
            <p:nvPr/>
          </p:nvSpPr>
          <p:spPr>
            <a:xfrm>
              <a:off x="4712514" y="4899461"/>
              <a:ext cx="1261242" cy="369332"/>
            </a:xfrm>
            <a:prstGeom prst="rect">
              <a:avLst/>
            </a:prstGeom>
            <a:noFill/>
          </p:spPr>
          <p:txBody>
            <a:bodyPr wrap="square" rtlCol="0">
              <a:spAutoFit/>
            </a:bodyPr>
            <a:lstStyle/>
            <a:p>
              <a:r>
                <a:rPr lang="en-US" dirty="0"/>
                <a:t>Commit 1</a:t>
              </a:r>
            </a:p>
          </p:txBody>
        </p:sp>
        <p:sp>
          <p:nvSpPr>
            <p:cNvPr id="52" name="Oval 51">
              <a:extLst>
                <a:ext uri="{FF2B5EF4-FFF2-40B4-BE49-F238E27FC236}">
                  <a16:creationId xmlns:a16="http://schemas.microsoft.com/office/drawing/2014/main" id="{A73D0531-1CD1-1B67-03B8-AB0B2F485E34}"/>
                </a:ext>
              </a:extLst>
            </p:cNvPr>
            <p:cNvSpPr/>
            <p:nvPr/>
          </p:nvSpPr>
          <p:spPr>
            <a:xfrm>
              <a:off x="5295839" y="4448492"/>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TextBox 52">
            <a:extLst>
              <a:ext uri="{FF2B5EF4-FFF2-40B4-BE49-F238E27FC236}">
                <a16:creationId xmlns:a16="http://schemas.microsoft.com/office/drawing/2014/main" id="{DA06C609-01D6-B5BE-8760-B6687FC90731}"/>
              </a:ext>
            </a:extLst>
          </p:cNvPr>
          <p:cNvSpPr txBox="1"/>
          <p:nvPr/>
        </p:nvSpPr>
        <p:spPr>
          <a:xfrm>
            <a:off x="2613174" y="4341899"/>
            <a:ext cx="1300555" cy="307777"/>
          </a:xfrm>
          <a:prstGeom prst="rect">
            <a:avLst/>
          </a:prstGeom>
          <a:noFill/>
        </p:spPr>
        <p:txBody>
          <a:bodyPr wrap="square" rtlCol="0">
            <a:spAutoFit/>
          </a:bodyPr>
          <a:lstStyle/>
          <a:p>
            <a:r>
              <a:rPr lang="en-US" sz="1400" dirty="0"/>
              <a:t>[initial commit]</a:t>
            </a:r>
          </a:p>
        </p:txBody>
      </p:sp>
      <p:grpSp>
        <p:nvGrpSpPr>
          <p:cNvPr id="13" name="Group 12">
            <a:extLst>
              <a:ext uri="{FF2B5EF4-FFF2-40B4-BE49-F238E27FC236}">
                <a16:creationId xmlns:a16="http://schemas.microsoft.com/office/drawing/2014/main" id="{B9314638-12DB-CEC2-7974-E8359CAC979D}"/>
              </a:ext>
            </a:extLst>
          </p:cNvPr>
          <p:cNvGrpSpPr/>
          <p:nvPr/>
        </p:nvGrpSpPr>
        <p:grpSpPr>
          <a:xfrm>
            <a:off x="3940005" y="2238578"/>
            <a:ext cx="2186145" cy="1524379"/>
            <a:chOff x="3940005" y="2238578"/>
            <a:chExt cx="2186145" cy="1524379"/>
          </a:xfrm>
        </p:grpSpPr>
        <p:cxnSp>
          <p:nvCxnSpPr>
            <p:cNvPr id="5" name="Straight Arrow Connector 4">
              <a:extLst>
                <a:ext uri="{FF2B5EF4-FFF2-40B4-BE49-F238E27FC236}">
                  <a16:creationId xmlns:a16="http://schemas.microsoft.com/office/drawing/2014/main" id="{B1A4D13A-3EAD-4EAA-05BB-0A9704D95F06}"/>
                </a:ext>
              </a:extLst>
            </p:cNvPr>
            <p:cNvCxnSpPr>
              <a:cxnSpLocks/>
            </p:cNvCxnSpPr>
            <p:nvPr/>
          </p:nvCxnSpPr>
          <p:spPr>
            <a:xfrm>
              <a:off x="3940005" y="2658840"/>
              <a:ext cx="115613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7" name="Oval 6">
              <a:extLst>
                <a:ext uri="{FF2B5EF4-FFF2-40B4-BE49-F238E27FC236}">
                  <a16:creationId xmlns:a16="http://schemas.microsoft.com/office/drawing/2014/main" id="{1995258A-836B-BC49-B06A-7A6E3B63FC5C}"/>
                </a:ext>
              </a:extLst>
            </p:cNvPr>
            <p:cNvSpPr/>
            <p:nvPr/>
          </p:nvSpPr>
          <p:spPr>
            <a:xfrm>
              <a:off x="5295839" y="2611544"/>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6976DF9-6DA2-67E3-844D-E7D1621B10D0}"/>
                </a:ext>
              </a:extLst>
            </p:cNvPr>
            <p:cNvSpPr txBox="1"/>
            <p:nvPr/>
          </p:nvSpPr>
          <p:spPr>
            <a:xfrm>
              <a:off x="5174970" y="2238578"/>
              <a:ext cx="278682" cy="369332"/>
            </a:xfrm>
            <a:prstGeom prst="rect">
              <a:avLst/>
            </a:prstGeom>
            <a:noFill/>
          </p:spPr>
          <p:txBody>
            <a:bodyPr wrap="square" rtlCol="0">
              <a:spAutoFit/>
            </a:bodyPr>
            <a:lstStyle/>
            <a:p>
              <a:r>
                <a:rPr lang="en-US" dirty="0"/>
                <a:t>1</a:t>
              </a:r>
            </a:p>
          </p:txBody>
        </p:sp>
        <p:cxnSp>
          <p:nvCxnSpPr>
            <p:cNvPr id="54" name="Straight Arrow Connector 53">
              <a:extLst>
                <a:ext uri="{FF2B5EF4-FFF2-40B4-BE49-F238E27FC236}">
                  <a16:creationId xmlns:a16="http://schemas.microsoft.com/office/drawing/2014/main" id="{79AB1FDA-4588-7CED-6FDF-C9D4C0CF75DA}"/>
                </a:ext>
              </a:extLst>
            </p:cNvPr>
            <p:cNvCxnSpPr>
              <a:cxnSpLocks/>
            </p:cNvCxnSpPr>
            <p:nvPr/>
          </p:nvCxnSpPr>
          <p:spPr>
            <a:xfrm flipV="1">
              <a:off x="5353960" y="3172337"/>
              <a:ext cx="0" cy="59062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7E429202-2EC9-9754-A792-223ADF344B85}"/>
                </a:ext>
              </a:extLst>
            </p:cNvPr>
            <p:cNvSpPr txBox="1"/>
            <p:nvPr/>
          </p:nvSpPr>
          <p:spPr>
            <a:xfrm>
              <a:off x="5432319" y="3285882"/>
              <a:ext cx="693831" cy="307777"/>
            </a:xfrm>
            <a:prstGeom prst="rect">
              <a:avLst/>
            </a:prstGeom>
            <a:noFill/>
            <a:ln>
              <a:noFill/>
            </a:ln>
          </p:spPr>
          <p:txBody>
            <a:bodyPr wrap="square" rtlCol="0">
              <a:spAutoFit/>
            </a:bodyPr>
            <a:lstStyle/>
            <a:p>
              <a:r>
                <a:rPr lang="en-US" sz="1400" b="1" dirty="0">
                  <a:solidFill>
                    <a:schemeClr val="accent5">
                      <a:lumMod val="50000"/>
                    </a:schemeClr>
                  </a:solidFill>
                </a:rPr>
                <a:t>push</a:t>
              </a:r>
            </a:p>
          </p:txBody>
        </p:sp>
      </p:grpSp>
      <p:grpSp>
        <p:nvGrpSpPr>
          <p:cNvPr id="15" name="Group 14">
            <a:extLst>
              <a:ext uri="{FF2B5EF4-FFF2-40B4-BE49-F238E27FC236}">
                <a16:creationId xmlns:a16="http://schemas.microsoft.com/office/drawing/2014/main" id="{1302FF71-9158-33AC-F054-1EF8701B16AE}"/>
              </a:ext>
            </a:extLst>
          </p:cNvPr>
          <p:cNvGrpSpPr/>
          <p:nvPr/>
        </p:nvGrpSpPr>
        <p:grpSpPr>
          <a:xfrm>
            <a:off x="5616406" y="2232613"/>
            <a:ext cx="2203098" cy="1530344"/>
            <a:chOff x="5616406" y="2232613"/>
            <a:chExt cx="2203098" cy="1530344"/>
          </a:xfrm>
        </p:grpSpPr>
        <p:cxnSp>
          <p:nvCxnSpPr>
            <p:cNvPr id="10" name="Straight Arrow Connector 9">
              <a:extLst>
                <a:ext uri="{FF2B5EF4-FFF2-40B4-BE49-F238E27FC236}">
                  <a16:creationId xmlns:a16="http://schemas.microsoft.com/office/drawing/2014/main" id="{0427F267-8BE0-853A-0F11-AD4A74A3F164}"/>
                </a:ext>
              </a:extLst>
            </p:cNvPr>
            <p:cNvCxnSpPr>
              <a:cxnSpLocks/>
            </p:cNvCxnSpPr>
            <p:nvPr/>
          </p:nvCxnSpPr>
          <p:spPr>
            <a:xfrm>
              <a:off x="5616406" y="2658840"/>
              <a:ext cx="115613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Oval 10">
              <a:extLst>
                <a:ext uri="{FF2B5EF4-FFF2-40B4-BE49-F238E27FC236}">
                  <a16:creationId xmlns:a16="http://schemas.microsoft.com/office/drawing/2014/main" id="{98F1BF3F-D1BD-CCAE-5476-AAFB018696D9}"/>
                </a:ext>
              </a:extLst>
            </p:cNvPr>
            <p:cNvSpPr/>
            <p:nvPr/>
          </p:nvSpPr>
          <p:spPr>
            <a:xfrm>
              <a:off x="6972240" y="2611544"/>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9F10020-DA81-50E3-CFB6-588847F68B48}"/>
                </a:ext>
              </a:extLst>
            </p:cNvPr>
            <p:cNvSpPr txBox="1"/>
            <p:nvPr/>
          </p:nvSpPr>
          <p:spPr>
            <a:xfrm>
              <a:off x="6880197" y="2232613"/>
              <a:ext cx="278677" cy="369332"/>
            </a:xfrm>
            <a:prstGeom prst="rect">
              <a:avLst/>
            </a:prstGeom>
            <a:noFill/>
          </p:spPr>
          <p:txBody>
            <a:bodyPr wrap="square" rtlCol="0">
              <a:spAutoFit/>
            </a:bodyPr>
            <a:lstStyle/>
            <a:p>
              <a:r>
                <a:rPr lang="en-US" dirty="0"/>
                <a:t>2</a:t>
              </a:r>
            </a:p>
          </p:txBody>
        </p:sp>
        <p:cxnSp>
          <p:nvCxnSpPr>
            <p:cNvPr id="56" name="Straight Arrow Connector 55">
              <a:extLst>
                <a:ext uri="{FF2B5EF4-FFF2-40B4-BE49-F238E27FC236}">
                  <a16:creationId xmlns:a16="http://schemas.microsoft.com/office/drawing/2014/main" id="{3B43A449-3632-120E-2036-4909BA8D3628}"/>
                </a:ext>
              </a:extLst>
            </p:cNvPr>
            <p:cNvCxnSpPr>
              <a:cxnSpLocks/>
            </p:cNvCxnSpPr>
            <p:nvPr/>
          </p:nvCxnSpPr>
          <p:spPr>
            <a:xfrm flipV="1">
              <a:off x="7047314" y="3172337"/>
              <a:ext cx="0" cy="59062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57" name="TextBox 56">
              <a:extLst>
                <a:ext uri="{FF2B5EF4-FFF2-40B4-BE49-F238E27FC236}">
                  <a16:creationId xmlns:a16="http://schemas.microsoft.com/office/drawing/2014/main" id="{FF8CF01F-02D9-5EAC-69C4-7BB75AD54997}"/>
                </a:ext>
              </a:extLst>
            </p:cNvPr>
            <p:cNvSpPr txBox="1"/>
            <p:nvPr/>
          </p:nvSpPr>
          <p:spPr>
            <a:xfrm>
              <a:off x="7125673" y="3285882"/>
              <a:ext cx="693831" cy="307777"/>
            </a:xfrm>
            <a:prstGeom prst="rect">
              <a:avLst/>
            </a:prstGeom>
            <a:noFill/>
            <a:ln>
              <a:noFill/>
            </a:ln>
          </p:spPr>
          <p:txBody>
            <a:bodyPr wrap="square" rtlCol="0">
              <a:spAutoFit/>
            </a:bodyPr>
            <a:lstStyle/>
            <a:p>
              <a:r>
                <a:rPr lang="en-US" sz="1400" b="1" dirty="0">
                  <a:solidFill>
                    <a:schemeClr val="accent5">
                      <a:lumMod val="50000"/>
                    </a:schemeClr>
                  </a:solidFill>
                </a:rPr>
                <a:t>push</a:t>
              </a:r>
            </a:p>
          </p:txBody>
        </p:sp>
      </p:grpSp>
      <p:grpSp>
        <p:nvGrpSpPr>
          <p:cNvPr id="17" name="Group 16">
            <a:extLst>
              <a:ext uri="{FF2B5EF4-FFF2-40B4-BE49-F238E27FC236}">
                <a16:creationId xmlns:a16="http://schemas.microsoft.com/office/drawing/2014/main" id="{4B58C24C-FA8E-D068-058C-503ED0DCD909}"/>
              </a:ext>
            </a:extLst>
          </p:cNvPr>
          <p:cNvGrpSpPr/>
          <p:nvPr/>
        </p:nvGrpSpPr>
        <p:grpSpPr>
          <a:xfrm>
            <a:off x="7210667" y="3170467"/>
            <a:ext cx="3741210" cy="2357105"/>
            <a:chOff x="7210667" y="3170467"/>
            <a:chExt cx="3741210" cy="2357105"/>
          </a:xfrm>
        </p:grpSpPr>
        <p:cxnSp>
          <p:nvCxnSpPr>
            <p:cNvPr id="50" name="Straight Arrow Connector 49">
              <a:extLst>
                <a:ext uri="{FF2B5EF4-FFF2-40B4-BE49-F238E27FC236}">
                  <a16:creationId xmlns:a16="http://schemas.microsoft.com/office/drawing/2014/main" id="{E30A1395-B7A4-35E7-CB80-52D1D3EAE83F}"/>
                </a:ext>
              </a:extLst>
            </p:cNvPr>
            <p:cNvCxnSpPr>
              <a:cxnSpLocks/>
            </p:cNvCxnSpPr>
            <p:nvPr/>
          </p:nvCxnSpPr>
          <p:spPr>
            <a:xfrm>
              <a:off x="7210667" y="4500801"/>
              <a:ext cx="115613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59" name="Oval 58">
              <a:extLst>
                <a:ext uri="{FF2B5EF4-FFF2-40B4-BE49-F238E27FC236}">
                  <a16:creationId xmlns:a16="http://schemas.microsoft.com/office/drawing/2014/main" id="{EA8BC2FF-9A1C-F601-4C9B-58A4BD9EADCD}"/>
                </a:ext>
              </a:extLst>
            </p:cNvPr>
            <p:cNvSpPr/>
            <p:nvPr/>
          </p:nvSpPr>
          <p:spPr>
            <a:xfrm>
              <a:off x="8565234" y="4453505"/>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CEDC1E16-1620-B6B6-9A47-624A762765D2}"/>
                </a:ext>
              </a:extLst>
            </p:cNvPr>
            <p:cNvSpPr txBox="1"/>
            <p:nvPr/>
          </p:nvSpPr>
          <p:spPr>
            <a:xfrm>
              <a:off x="8438829" y="4881241"/>
              <a:ext cx="2513048" cy="646331"/>
            </a:xfrm>
            <a:prstGeom prst="rect">
              <a:avLst/>
            </a:prstGeom>
            <a:noFill/>
          </p:spPr>
          <p:txBody>
            <a:bodyPr wrap="square" rtlCol="0">
              <a:spAutoFit/>
            </a:bodyPr>
            <a:lstStyle/>
            <a:p>
              <a:r>
                <a:rPr lang="en-US" dirty="0"/>
                <a:t>Commit 3: up to date on </a:t>
              </a:r>
              <a:r>
                <a:rPr lang="en-US" dirty="0">
                  <a:solidFill>
                    <a:schemeClr val="accent5">
                      <a:lumMod val="50000"/>
                    </a:schemeClr>
                  </a:solidFill>
                </a:rPr>
                <a:t>Ernie’s</a:t>
              </a:r>
              <a:r>
                <a:rPr lang="en-US" dirty="0"/>
                <a:t> computer</a:t>
              </a:r>
            </a:p>
          </p:txBody>
        </p:sp>
        <p:cxnSp>
          <p:nvCxnSpPr>
            <p:cNvPr id="61" name="Straight Arrow Connector 60">
              <a:extLst>
                <a:ext uri="{FF2B5EF4-FFF2-40B4-BE49-F238E27FC236}">
                  <a16:creationId xmlns:a16="http://schemas.microsoft.com/office/drawing/2014/main" id="{E36CC96F-7691-11D8-71DD-61AED6686C36}"/>
                </a:ext>
              </a:extLst>
            </p:cNvPr>
            <p:cNvCxnSpPr>
              <a:cxnSpLocks/>
            </p:cNvCxnSpPr>
            <p:nvPr/>
          </p:nvCxnSpPr>
          <p:spPr>
            <a:xfrm>
              <a:off x="8612530" y="3170467"/>
              <a:ext cx="0" cy="59436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62" name="TextBox 61">
              <a:extLst>
                <a:ext uri="{FF2B5EF4-FFF2-40B4-BE49-F238E27FC236}">
                  <a16:creationId xmlns:a16="http://schemas.microsoft.com/office/drawing/2014/main" id="{70C3CC0E-E39D-F1D9-A714-B1FBB5EA98E4}"/>
                </a:ext>
              </a:extLst>
            </p:cNvPr>
            <p:cNvSpPr txBox="1"/>
            <p:nvPr/>
          </p:nvSpPr>
          <p:spPr>
            <a:xfrm>
              <a:off x="8721991" y="3285882"/>
              <a:ext cx="762156" cy="307777"/>
            </a:xfrm>
            <a:prstGeom prst="rect">
              <a:avLst/>
            </a:prstGeom>
            <a:noFill/>
            <a:ln>
              <a:noFill/>
            </a:ln>
          </p:spPr>
          <p:txBody>
            <a:bodyPr wrap="square" rtlCol="0">
              <a:spAutoFit/>
            </a:bodyPr>
            <a:lstStyle/>
            <a:p>
              <a:r>
                <a:rPr lang="en-US" sz="1400" b="1" dirty="0">
                  <a:solidFill>
                    <a:schemeClr val="accent5">
                      <a:lumMod val="50000"/>
                    </a:schemeClr>
                  </a:solidFill>
                </a:rPr>
                <a:t>pull</a:t>
              </a:r>
            </a:p>
          </p:txBody>
        </p:sp>
      </p:grpSp>
      <p:sp>
        <p:nvSpPr>
          <p:cNvPr id="67" name="TextBox 66">
            <a:extLst>
              <a:ext uri="{FF2B5EF4-FFF2-40B4-BE49-F238E27FC236}">
                <a16:creationId xmlns:a16="http://schemas.microsoft.com/office/drawing/2014/main" id="{CF85E451-F8E5-D22F-686A-68CFB4326A9B}"/>
              </a:ext>
            </a:extLst>
          </p:cNvPr>
          <p:cNvSpPr txBox="1"/>
          <p:nvPr/>
        </p:nvSpPr>
        <p:spPr>
          <a:xfrm>
            <a:off x="8449012" y="2251085"/>
            <a:ext cx="327035" cy="369332"/>
          </a:xfrm>
          <a:prstGeom prst="rect">
            <a:avLst/>
          </a:prstGeom>
          <a:noFill/>
        </p:spPr>
        <p:txBody>
          <a:bodyPr wrap="square" rtlCol="0">
            <a:spAutoFit/>
          </a:bodyPr>
          <a:lstStyle/>
          <a:p>
            <a:r>
              <a:rPr lang="en-US" dirty="0"/>
              <a:t>3</a:t>
            </a:r>
          </a:p>
        </p:txBody>
      </p:sp>
      <p:grpSp>
        <p:nvGrpSpPr>
          <p:cNvPr id="16" name="Group 15">
            <a:extLst>
              <a:ext uri="{FF2B5EF4-FFF2-40B4-BE49-F238E27FC236}">
                <a16:creationId xmlns:a16="http://schemas.microsoft.com/office/drawing/2014/main" id="{3D995AD1-443D-2A09-69A5-1FC4D4C9F5CB}"/>
              </a:ext>
            </a:extLst>
          </p:cNvPr>
          <p:cNvGrpSpPr/>
          <p:nvPr/>
        </p:nvGrpSpPr>
        <p:grpSpPr>
          <a:xfrm>
            <a:off x="7210667" y="1330428"/>
            <a:ext cx="3475224" cy="1375516"/>
            <a:chOff x="7210667" y="1330428"/>
            <a:chExt cx="3475224" cy="1375516"/>
          </a:xfrm>
        </p:grpSpPr>
        <p:cxnSp>
          <p:nvCxnSpPr>
            <p:cNvPr id="24" name="Straight Arrow Connector 23">
              <a:extLst>
                <a:ext uri="{FF2B5EF4-FFF2-40B4-BE49-F238E27FC236}">
                  <a16:creationId xmlns:a16="http://schemas.microsoft.com/office/drawing/2014/main" id="{DD12B1EC-AAB4-D501-D038-CD7A60810BC6}"/>
                </a:ext>
              </a:extLst>
            </p:cNvPr>
            <p:cNvCxnSpPr>
              <a:cxnSpLocks/>
            </p:cNvCxnSpPr>
            <p:nvPr/>
          </p:nvCxnSpPr>
          <p:spPr>
            <a:xfrm>
              <a:off x="7210667" y="2658840"/>
              <a:ext cx="115613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25" name="Oval 24">
              <a:extLst>
                <a:ext uri="{FF2B5EF4-FFF2-40B4-BE49-F238E27FC236}">
                  <a16:creationId xmlns:a16="http://schemas.microsoft.com/office/drawing/2014/main" id="{8322BB1B-A909-0B26-7C5E-06B966299510}"/>
                </a:ext>
              </a:extLst>
            </p:cNvPr>
            <p:cNvSpPr/>
            <p:nvPr/>
          </p:nvSpPr>
          <p:spPr>
            <a:xfrm>
              <a:off x="8565546" y="2611351"/>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extBox 65">
              <a:extLst>
                <a:ext uri="{FF2B5EF4-FFF2-40B4-BE49-F238E27FC236}">
                  <a16:creationId xmlns:a16="http://schemas.microsoft.com/office/drawing/2014/main" id="{F426D978-7D6E-B9FF-52D7-634348CDBCFD}"/>
                </a:ext>
              </a:extLst>
            </p:cNvPr>
            <p:cNvSpPr txBox="1"/>
            <p:nvPr/>
          </p:nvSpPr>
          <p:spPr>
            <a:xfrm>
              <a:off x="8282403" y="1330428"/>
              <a:ext cx="2403488" cy="523220"/>
            </a:xfrm>
            <a:prstGeom prst="rect">
              <a:avLst/>
            </a:prstGeom>
            <a:noFill/>
            <a:ln>
              <a:noFill/>
            </a:ln>
          </p:spPr>
          <p:txBody>
            <a:bodyPr wrap="square" rtlCol="0">
              <a:spAutoFit/>
            </a:bodyPr>
            <a:lstStyle/>
            <a:p>
              <a:r>
                <a:rPr lang="en-US" sz="1400" b="1" dirty="0">
                  <a:solidFill>
                    <a:schemeClr val="accent5">
                      <a:lumMod val="50000"/>
                    </a:schemeClr>
                  </a:solidFill>
                </a:rPr>
                <a:t>Ernie makes a commit from the </a:t>
              </a:r>
              <a:r>
                <a:rPr lang="en-US" sz="1400" b="1" dirty="0" err="1">
                  <a:solidFill>
                    <a:schemeClr val="accent5">
                      <a:lumMod val="50000"/>
                    </a:schemeClr>
                  </a:solidFill>
                </a:rPr>
                <a:t>github</a:t>
              </a:r>
              <a:r>
                <a:rPr lang="en-US" sz="1400" b="1" dirty="0">
                  <a:solidFill>
                    <a:schemeClr val="accent5">
                      <a:lumMod val="50000"/>
                    </a:schemeClr>
                  </a:solidFill>
                </a:rPr>
                <a:t> website</a:t>
              </a:r>
            </a:p>
          </p:txBody>
        </p:sp>
        <p:cxnSp>
          <p:nvCxnSpPr>
            <p:cNvPr id="68" name="Straight Arrow Connector 67">
              <a:extLst>
                <a:ext uri="{FF2B5EF4-FFF2-40B4-BE49-F238E27FC236}">
                  <a16:creationId xmlns:a16="http://schemas.microsoft.com/office/drawing/2014/main" id="{8B37117E-FA53-BDC6-33C8-84694FC172A1}"/>
                </a:ext>
              </a:extLst>
            </p:cNvPr>
            <p:cNvCxnSpPr>
              <a:cxnSpLocks/>
            </p:cNvCxnSpPr>
            <p:nvPr/>
          </p:nvCxnSpPr>
          <p:spPr>
            <a:xfrm>
              <a:off x="8610820" y="1886546"/>
              <a:ext cx="0" cy="336831"/>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grpSp>
      <p:sp>
        <p:nvSpPr>
          <p:cNvPr id="3" name="Slide Number Placeholder 2">
            <a:extLst>
              <a:ext uri="{FF2B5EF4-FFF2-40B4-BE49-F238E27FC236}">
                <a16:creationId xmlns:a16="http://schemas.microsoft.com/office/drawing/2014/main" id="{F4CA46B9-F04A-FA27-9746-A47DDD4CBDFF}"/>
              </a:ext>
            </a:extLst>
          </p:cNvPr>
          <p:cNvSpPr>
            <a:spLocks noGrp="1"/>
          </p:cNvSpPr>
          <p:nvPr>
            <p:ph type="sldNum" sz="quarter" idx="12"/>
          </p:nvPr>
        </p:nvSpPr>
        <p:spPr/>
        <p:txBody>
          <a:bodyPr/>
          <a:lstStyle/>
          <a:p>
            <a:fld id="{1247887F-F593-DA48-B2B7-CB259E526E12}" type="slidenum">
              <a:rPr lang="en-US" smtClean="0"/>
              <a:t>5</a:t>
            </a:fld>
            <a:endParaRPr lang="en-US"/>
          </a:p>
        </p:txBody>
      </p:sp>
      <p:pic>
        <p:nvPicPr>
          <p:cNvPr id="19" name="Picture 18" descr="A close up of a puppet&#10;&#10;Description automatically generated">
            <a:extLst>
              <a:ext uri="{FF2B5EF4-FFF2-40B4-BE49-F238E27FC236}">
                <a16:creationId xmlns:a16="http://schemas.microsoft.com/office/drawing/2014/main" id="{377D903F-82CA-8164-6B79-6A96BA10FFAE}"/>
              </a:ext>
            </a:extLst>
          </p:cNvPr>
          <p:cNvPicPr>
            <a:picLocks noChangeAspect="1"/>
          </p:cNvPicPr>
          <p:nvPr/>
        </p:nvPicPr>
        <p:blipFill>
          <a:blip r:embed="rId2"/>
          <a:stretch>
            <a:fillRect/>
          </a:stretch>
        </p:blipFill>
        <p:spPr>
          <a:xfrm>
            <a:off x="1055776" y="1226628"/>
            <a:ext cx="626738" cy="580222"/>
          </a:xfrm>
          <a:prstGeom prst="ellipse">
            <a:avLst/>
          </a:prstGeom>
        </p:spPr>
      </p:pic>
      <p:sp>
        <p:nvSpPr>
          <p:cNvPr id="20" name="TextBox 19">
            <a:extLst>
              <a:ext uri="{FF2B5EF4-FFF2-40B4-BE49-F238E27FC236}">
                <a16:creationId xmlns:a16="http://schemas.microsoft.com/office/drawing/2014/main" id="{27F97822-BF1B-DAA3-947A-1C617C7D8B2E}"/>
              </a:ext>
            </a:extLst>
          </p:cNvPr>
          <p:cNvSpPr txBox="1"/>
          <p:nvPr/>
        </p:nvSpPr>
        <p:spPr>
          <a:xfrm>
            <a:off x="1736255" y="1317718"/>
            <a:ext cx="2582993" cy="369332"/>
          </a:xfrm>
          <a:prstGeom prst="rect">
            <a:avLst/>
          </a:prstGeom>
          <a:noFill/>
        </p:spPr>
        <p:txBody>
          <a:bodyPr wrap="square" rtlCol="0">
            <a:spAutoFit/>
          </a:bodyPr>
          <a:lstStyle/>
          <a:p>
            <a:r>
              <a:rPr lang="en-US" dirty="0">
                <a:solidFill>
                  <a:schemeClr val="accent5">
                    <a:lumMod val="50000"/>
                  </a:schemeClr>
                </a:solidFill>
              </a:rPr>
              <a:t>Ernie’s repo</a:t>
            </a:r>
          </a:p>
        </p:txBody>
      </p:sp>
    </p:spTree>
    <p:extLst>
      <p:ext uri="{BB962C8B-B14F-4D97-AF65-F5344CB8AC3E}">
        <p14:creationId xmlns:p14="http://schemas.microsoft.com/office/powerpoint/2010/main" val="4031447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dissolv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dissolv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dissolve">
                                      <p:cBhvr>
                                        <p:cTn id="32" dur="500"/>
                                        <p:tgtEl>
                                          <p:spTgt spid="17"/>
                                        </p:tgtEl>
                                      </p:cBhvr>
                                    </p:animEffect>
                                  </p:childTnLst>
                                </p:cTn>
                              </p:par>
                              <p:par>
                                <p:cTn id="33" presetID="1" presetClass="entr" presetSubtype="0" fill="hold" grpId="0" nodeType="withEffect">
                                  <p:stCondLst>
                                    <p:cond delay="0"/>
                                  </p:stCondLst>
                                  <p:childTnLst>
                                    <p:set>
                                      <p:cBhvr>
                                        <p:cTn id="34"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5F27B-C48D-ECDB-9FCE-5857F137EC4A}"/>
              </a:ext>
            </a:extLst>
          </p:cNvPr>
          <p:cNvSpPr>
            <a:spLocks noGrp="1"/>
          </p:cNvSpPr>
          <p:nvPr>
            <p:ph type="title"/>
          </p:nvPr>
        </p:nvSpPr>
        <p:spPr>
          <a:xfrm>
            <a:off x="1295400" y="228958"/>
            <a:ext cx="9601200" cy="701565"/>
          </a:xfrm>
        </p:spPr>
        <p:txBody>
          <a:bodyPr>
            <a:normAutofit/>
          </a:bodyPr>
          <a:lstStyle/>
          <a:p>
            <a:pPr algn="ctr"/>
            <a:r>
              <a:rPr lang="en-US" dirty="0"/>
              <a:t>Branching (Ernie gets bolder)</a:t>
            </a:r>
          </a:p>
        </p:txBody>
      </p:sp>
      <p:cxnSp>
        <p:nvCxnSpPr>
          <p:cNvPr id="5" name="Straight Arrow Connector 4">
            <a:extLst>
              <a:ext uri="{FF2B5EF4-FFF2-40B4-BE49-F238E27FC236}">
                <a16:creationId xmlns:a16="http://schemas.microsoft.com/office/drawing/2014/main" id="{B1A4D13A-3EAD-4EAA-05BB-0A9704D95F06}"/>
              </a:ext>
            </a:extLst>
          </p:cNvPr>
          <p:cNvCxnSpPr>
            <a:cxnSpLocks/>
          </p:cNvCxnSpPr>
          <p:nvPr/>
        </p:nvCxnSpPr>
        <p:spPr>
          <a:xfrm>
            <a:off x="4382395" y="3552655"/>
            <a:ext cx="115613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7" name="Oval 6">
            <a:extLst>
              <a:ext uri="{FF2B5EF4-FFF2-40B4-BE49-F238E27FC236}">
                <a16:creationId xmlns:a16="http://schemas.microsoft.com/office/drawing/2014/main" id="{1995258A-836B-BC49-B06A-7A6E3B63FC5C}"/>
              </a:ext>
            </a:extLst>
          </p:cNvPr>
          <p:cNvSpPr/>
          <p:nvPr/>
        </p:nvSpPr>
        <p:spPr>
          <a:xfrm>
            <a:off x="5738229" y="3505359"/>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6976DF9-6DA2-67E3-844D-E7D1621B10D0}"/>
              </a:ext>
            </a:extLst>
          </p:cNvPr>
          <p:cNvSpPr txBox="1"/>
          <p:nvPr/>
        </p:nvSpPr>
        <p:spPr>
          <a:xfrm>
            <a:off x="5617360" y="3132393"/>
            <a:ext cx="278682" cy="369332"/>
          </a:xfrm>
          <a:prstGeom prst="rect">
            <a:avLst/>
          </a:prstGeom>
          <a:noFill/>
        </p:spPr>
        <p:txBody>
          <a:bodyPr wrap="square" rtlCol="0">
            <a:spAutoFit/>
          </a:bodyPr>
          <a:lstStyle/>
          <a:p>
            <a:r>
              <a:rPr lang="en-US" dirty="0"/>
              <a:t>4</a:t>
            </a:r>
          </a:p>
        </p:txBody>
      </p:sp>
      <p:sp>
        <p:nvSpPr>
          <p:cNvPr id="9" name="TextBox 8">
            <a:extLst>
              <a:ext uri="{FF2B5EF4-FFF2-40B4-BE49-F238E27FC236}">
                <a16:creationId xmlns:a16="http://schemas.microsoft.com/office/drawing/2014/main" id="{B93EC5CC-1986-50E8-A8BF-670FE7AB6C17}"/>
              </a:ext>
            </a:extLst>
          </p:cNvPr>
          <p:cNvSpPr txBox="1"/>
          <p:nvPr/>
        </p:nvSpPr>
        <p:spPr>
          <a:xfrm>
            <a:off x="1295400" y="3385209"/>
            <a:ext cx="2582993" cy="369332"/>
          </a:xfrm>
          <a:prstGeom prst="rect">
            <a:avLst/>
          </a:prstGeom>
          <a:noFill/>
        </p:spPr>
        <p:txBody>
          <a:bodyPr wrap="square" rtlCol="0">
            <a:spAutoFit/>
          </a:bodyPr>
          <a:lstStyle/>
          <a:p>
            <a:r>
              <a:rPr lang="en-US" dirty="0"/>
              <a:t>Main branch (on </a:t>
            </a:r>
            <a:r>
              <a:rPr lang="en-US" dirty="0" err="1"/>
              <a:t>github</a:t>
            </a:r>
            <a:r>
              <a:rPr lang="en-US" dirty="0"/>
              <a:t>)</a:t>
            </a:r>
          </a:p>
        </p:txBody>
      </p:sp>
      <p:cxnSp>
        <p:nvCxnSpPr>
          <p:cNvPr id="10" name="Straight Arrow Connector 9">
            <a:extLst>
              <a:ext uri="{FF2B5EF4-FFF2-40B4-BE49-F238E27FC236}">
                <a16:creationId xmlns:a16="http://schemas.microsoft.com/office/drawing/2014/main" id="{0427F267-8BE0-853A-0F11-AD4A74A3F164}"/>
              </a:ext>
            </a:extLst>
          </p:cNvPr>
          <p:cNvCxnSpPr>
            <a:cxnSpLocks/>
          </p:cNvCxnSpPr>
          <p:nvPr/>
        </p:nvCxnSpPr>
        <p:spPr>
          <a:xfrm>
            <a:off x="6058796" y="3552655"/>
            <a:ext cx="115613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Oval 10">
            <a:extLst>
              <a:ext uri="{FF2B5EF4-FFF2-40B4-BE49-F238E27FC236}">
                <a16:creationId xmlns:a16="http://schemas.microsoft.com/office/drawing/2014/main" id="{98F1BF3F-D1BD-CCAE-5476-AAFB018696D9}"/>
              </a:ext>
            </a:extLst>
          </p:cNvPr>
          <p:cNvSpPr/>
          <p:nvPr/>
        </p:nvSpPr>
        <p:spPr>
          <a:xfrm>
            <a:off x="7414630" y="3505359"/>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9F10020-DA81-50E3-CFB6-588847F68B48}"/>
              </a:ext>
            </a:extLst>
          </p:cNvPr>
          <p:cNvSpPr txBox="1"/>
          <p:nvPr/>
        </p:nvSpPr>
        <p:spPr>
          <a:xfrm>
            <a:off x="7322587" y="3126428"/>
            <a:ext cx="278677" cy="369332"/>
          </a:xfrm>
          <a:prstGeom prst="rect">
            <a:avLst/>
          </a:prstGeom>
          <a:noFill/>
        </p:spPr>
        <p:txBody>
          <a:bodyPr wrap="square" rtlCol="0">
            <a:spAutoFit/>
          </a:bodyPr>
          <a:lstStyle/>
          <a:p>
            <a:r>
              <a:rPr lang="en-US" dirty="0"/>
              <a:t>5</a:t>
            </a:r>
          </a:p>
        </p:txBody>
      </p:sp>
      <p:cxnSp>
        <p:nvCxnSpPr>
          <p:cNvPr id="24" name="Straight Arrow Connector 23">
            <a:extLst>
              <a:ext uri="{FF2B5EF4-FFF2-40B4-BE49-F238E27FC236}">
                <a16:creationId xmlns:a16="http://schemas.microsoft.com/office/drawing/2014/main" id="{DD12B1EC-AAB4-D501-D038-CD7A60810BC6}"/>
              </a:ext>
            </a:extLst>
          </p:cNvPr>
          <p:cNvCxnSpPr>
            <a:cxnSpLocks/>
          </p:cNvCxnSpPr>
          <p:nvPr/>
        </p:nvCxnSpPr>
        <p:spPr>
          <a:xfrm>
            <a:off x="7653057" y="3552655"/>
            <a:ext cx="2329629" cy="3444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grpSp>
        <p:nvGrpSpPr>
          <p:cNvPr id="26" name="Group 25">
            <a:extLst>
              <a:ext uri="{FF2B5EF4-FFF2-40B4-BE49-F238E27FC236}">
                <a16:creationId xmlns:a16="http://schemas.microsoft.com/office/drawing/2014/main" id="{6BB05D41-C993-6A71-325A-343418FF92CD}"/>
              </a:ext>
            </a:extLst>
          </p:cNvPr>
          <p:cNvGrpSpPr/>
          <p:nvPr/>
        </p:nvGrpSpPr>
        <p:grpSpPr>
          <a:xfrm>
            <a:off x="9982686" y="3186940"/>
            <a:ext cx="327035" cy="454859"/>
            <a:chOff x="8891402" y="3144900"/>
            <a:chExt cx="327035" cy="454859"/>
          </a:xfrm>
        </p:grpSpPr>
        <p:sp>
          <p:nvSpPr>
            <p:cNvPr id="25" name="Oval 24">
              <a:extLst>
                <a:ext uri="{FF2B5EF4-FFF2-40B4-BE49-F238E27FC236}">
                  <a16:creationId xmlns:a16="http://schemas.microsoft.com/office/drawing/2014/main" id="{8322BB1B-A909-0B26-7C5E-06B966299510}"/>
                </a:ext>
              </a:extLst>
            </p:cNvPr>
            <p:cNvSpPr/>
            <p:nvPr/>
          </p:nvSpPr>
          <p:spPr>
            <a:xfrm>
              <a:off x="9007936" y="3505166"/>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66">
              <a:extLst>
                <a:ext uri="{FF2B5EF4-FFF2-40B4-BE49-F238E27FC236}">
                  <a16:creationId xmlns:a16="http://schemas.microsoft.com/office/drawing/2014/main" id="{CF85E451-F8E5-D22F-686A-68CFB4326A9B}"/>
                </a:ext>
              </a:extLst>
            </p:cNvPr>
            <p:cNvSpPr txBox="1"/>
            <p:nvPr/>
          </p:nvSpPr>
          <p:spPr>
            <a:xfrm>
              <a:off x="8891402" y="3144900"/>
              <a:ext cx="327035" cy="369332"/>
            </a:xfrm>
            <a:prstGeom prst="rect">
              <a:avLst/>
            </a:prstGeom>
            <a:noFill/>
          </p:spPr>
          <p:txBody>
            <a:bodyPr wrap="square" rtlCol="0">
              <a:spAutoFit/>
            </a:bodyPr>
            <a:lstStyle/>
            <a:p>
              <a:r>
                <a:rPr lang="en-US" dirty="0"/>
                <a:t>6</a:t>
              </a:r>
            </a:p>
          </p:txBody>
        </p:sp>
      </p:grpSp>
      <p:cxnSp>
        <p:nvCxnSpPr>
          <p:cNvPr id="3" name="Straight Arrow Connector 2">
            <a:extLst>
              <a:ext uri="{FF2B5EF4-FFF2-40B4-BE49-F238E27FC236}">
                <a16:creationId xmlns:a16="http://schemas.microsoft.com/office/drawing/2014/main" id="{21D0FE79-F8BA-3F80-4DFB-0027A9E80A3B}"/>
              </a:ext>
            </a:extLst>
          </p:cNvPr>
          <p:cNvCxnSpPr>
            <a:cxnSpLocks/>
          </p:cNvCxnSpPr>
          <p:nvPr/>
        </p:nvCxnSpPr>
        <p:spPr>
          <a:xfrm>
            <a:off x="8540461" y="2672013"/>
            <a:ext cx="803236" cy="0"/>
          </a:xfrm>
          <a:prstGeom prst="straightConnector1">
            <a:avLst/>
          </a:prstGeom>
          <a:ln w="25400">
            <a:solidFill>
              <a:schemeClr val="accent6">
                <a:lumMod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4" name="Elbow Connector 3">
            <a:extLst>
              <a:ext uri="{FF2B5EF4-FFF2-40B4-BE49-F238E27FC236}">
                <a16:creationId xmlns:a16="http://schemas.microsoft.com/office/drawing/2014/main" id="{B59E86A4-59BC-6DF9-A13C-C094A9B00699}"/>
              </a:ext>
            </a:extLst>
          </p:cNvPr>
          <p:cNvCxnSpPr>
            <a:cxnSpLocks/>
          </p:cNvCxnSpPr>
          <p:nvPr/>
        </p:nvCxnSpPr>
        <p:spPr>
          <a:xfrm flipV="1">
            <a:off x="7476638" y="2672013"/>
            <a:ext cx="730891" cy="363085"/>
          </a:xfrm>
          <a:prstGeom prst="bentConnector3">
            <a:avLst>
              <a:gd name="adj1" fmla="val 2545"/>
            </a:avLst>
          </a:prstGeom>
          <a:ln w="25400">
            <a:solidFill>
              <a:schemeClr val="accent6">
                <a:lumMod val="50000"/>
              </a:schemeClr>
            </a:solidFill>
            <a:tailEnd type="triangl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B33B6AC6-E4E8-5BE1-F057-984B13D14958}"/>
              </a:ext>
            </a:extLst>
          </p:cNvPr>
          <p:cNvSpPr txBox="1"/>
          <p:nvPr/>
        </p:nvSpPr>
        <p:spPr>
          <a:xfrm>
            <a:off x="5756701" y="2431510"/>
            <a:ext cx="1631970" cy="369332"/>
          </a:xfrm>
          <a:prstGeom prst="rect">
            <a:avLst/>
          </a:prstGeom>
          <a:noFill/>
        </p:spPr>
        <p:txBody>
          <a:bodyPr wrap="square" rtlCol="0">
            <a:spAutoFit/>
          </a:bodyPr>
          <a:lstStyle/>
          <a:p>
            <a:r>
              <a:rPr lang="en-US" dirty="0"/>
              <a:t>Create branch</a:t>
            </a:r>
          </a:p>
        </p:txBody>
      </p:sp>
      <p:sp>
        <p:nvSpPr>
          <p:cNvPr id="13" name="TextBox 12">
            <a:extLst>
              <a:ext uri="{FF2B5EF4-FFF2-40B4-BE49-F238E27FC236}">
                <a16:creationId xmlns:a16="http://schemas.microsoft.com/office/drawing/2014/main" id="{026B1599-CEF0-3292-D0C5-D81D726EBAAE}"/>
              </a:ext>
            </a:extLst>
          </p:cNvPr>
          <p:cNvSpPr txBox="1"/>
          <p:nvPr/>
        </p:nvSpPr>
        <p:spPr>
          <a:xfrm>
            <a:off x="6937890" y="2009627"/>
            <a:ext cx="4304381" cy="369332"/>
          </a:xfrm>
          <a:prstGeom prst="rect">
            <a:avLst/>
          </a:prstGeom>
          <a:noFill/>
        </p:spPr>
        <p:txBody>
          <a:bodyPr wrap="square" rtlCol="0">
            <a:spAutoFit/>
          </a:bodyPr>
          <a:lstStyle/>
          <a:p>
            <a:r>
              <a:rPr lang="en-US" dirty="0"/>
              <a:t>Try some new stuff “development” branch</a:t>
            </a:r>
          </a:p>
        </p:txBody>
      </p:sp>
      <p:sp>
        <p:nvSpPr>
          <p:cNvPr id="14" name="TextBox 13">
            <a:extLst>
              <a:ext uri="{FF2B5EF4-FFF2-40B4-BE49-F238E27FC236}">
                <a16:creationId xmlns:a16="http://schemas.microsoft.com/office/drawing/2014/main" id="{FB57F40A-10A5-F4F9-8656-F47A25FBBF51}"/>
              </a:ext>
            </a:extLst>
          </p:cNvPr>
          <p:cNvSpPr txBox="1"/>
          <p:nvPr/>
        </p:nvSpPr>
        <p:spPr>
          <a:xfrm>
            <a:off x="6285295" y="3708309"/>
            <a:ext cx="2447855" cy="584775"/>
          </a:xfrm>
          <a:prstGeom prst="rect">
            <a:avLst/>
          </a:prstGeom>
          <a:noFill/>
        </p:spPr>
        <p:txBody>
          <a:bodyPr wrap="square" rtlCol="0">
            <a:spAutoFit/>
          </a:bodyPr>
          <a:lstStyle/>
          <a:p>
            <a:pPr algn="ctr"/>
            <a:r>
              <a:rPr lang="en-US" sz="1600" dirty="0"/>
              <a:t>The main branch is “stable”</a:t>
            </a:r>
          </a:p>
        </p:txBody>
      </p:sp>
      <p:cxnSp>
        <p:nvCxnSpPr>
          <p:cNvPr id="16" name="Straight Connector 15">
            <a:extLst>
              <a:ext uri="{FF2B5EF4-FFF2-40B4-BE49-F238E27FC236}">
                <a16:creationId xmlns:a16="http://schemas.microsoft.com/office/drawing/2014/main" id="{1797BA50-A36D-89F0-DCDE-7FCAFF29636C}"/>
              </a:ext>
            </a:extLst>
          </p:cNvPr>
          <p:cNvCxnSpPr>
            <a:cxnSpLocks/>
          </p:cNvCxnSpPr>
          <p:nvPr/>
        </p:nvCxnSpPr>
        <p:spPr>
          <a:xfrm>
            <a:off x="6928765" y="2800842"/>
            <a:ext cx="520012" cy="291511"/>
          </a:xfrm>
          <a:prstGeom prst="line">
            <a:avLst/>
          </a:prstGeom>
          <a:ln w="12700"/>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EE0895A5-479D-AC10-74C7-43FD9A51392B}"/>
              </a:ext>
            </a:extLst>
          </p:cNvPr>
          <p:cNvSpPr txBox="1"/>
          <p:nvPr/>
        </p:nvSpPr>
        <p:spPr>
          <a:xfrm>
            <a:off x="7324151" y="2960234"/>
            <a:ext cx="304974" cy="369332"/>
          </a:xfrm>
          <a:prstGeom prst="rect">
            <a:avLst/>
          </a:prstGeom>
          <a:noFill/>
        </p:spPr>
        <p:txBody>
          <a:bodyPr wrap="square" rtlCol="0">
            <a:spAutoFit/>
          </a:bodyPr>
          <a:lstStyle/>
          <a:p>
            <a:r>
              <a:rPr lang="en-US" dirty="0"/>
              <a:t>*</a:t>
            </a:r>
          </a:p>
        </p:txBody>
      </p:sp>
      <p:sp>
        <p:nvSpPr>
          <p:cNvPr id="15" name="Slide Number Placeholder 14">
            <a:extLst>
              <a:ext uri="{FF2B5EF4-FFF2-40B4-BE49-F238E27FC236}">
                <a16:creationId xmlns:a16="http://schemas.microsoft.com/office/drawing/2014/main" id="{AA520277-E8C4-D9B6-24F6-31268E95DE1C}"/>
              </a:ext>
            </a:extLst>
          </p:cNvPr>
          <p:cNvSpPr>
            <a:spLocks noGrp="1"/>
          </p:cNvSpPr>
          <p:nvPr>
            <p:ph type="sldNum" sz="quarter" idx="12"/>
          </p:nvPr>
        </p:nvSpPr>
        <p:spPr/>
        <p:txBody>
          <a:bodyPr/>
          <a:lstStyle/>
          <a:p>
            <a:fld id="{1247887F-F593-DA48-B2B7-CB259E526E12}" type="slidenum">
              <a:rPr lang="en-US" smtClean="0"/>
              <a:t>6</a:t>
            </a:fld>
            <a:endParaRPr lang="en-US"/>
          </a:p>
        </p:txBody>
      </p:sp>
      <p:grpSp>
        <p:nvGrpSpPr>
          <p:cNvPr id="20" name="Group 19">
            <a:extLst>
              <a:ext uri="{FF2B5EF4-FFF2-40B4-BE49-F238E27FC236}">
                <a16:creationId xmlns:a16="http://schemas.microsoft.com/office/drawing/2014/main" id="{82EC584F-49C0-9AF5-CB8B-22A9E4B28BA6}"/>
              </a:ext>
            </a:extLst>
          </p:cNvPr>
          <p:cNvGrpSpPr/>
          <p:nvPr/>
        </p:nvGrpSpPr>
        <p:grpSpPr>
          <a:xfrm>
            <a:off x="1055776" y="1226628"/>
            <a:ext cx="2055286" cy="580222"/>
            <a:chOff x="1055776" y="1226628"/>
            <a:chExt cx="2055286" cy="580222"/>
          </a:xfrm>
        </p:grpSpPr>
        <p:pic>
          <p:nvPicPr>
            <p:cNvPr id="17" name="Picture 16" descr="A close up of a puppet&#10;&#10;Description automatically generated">
              <a:extLst>
                <a:ext uri="{FF2B5EF4-FFF2-40B4-BE49-F238E27FC236}">
                  <a16:creationId xmlns:a16="http://schemas.microsoft.com/office/drawing/2014/main" id="{69EAAD1F-C958-FCE4-A67A-71AFA336B321}"/>
                </a:ext>
              </a:extLst>
            </p:cNvPr>
            <p:cNvPicPr>
              <a:picLocks noChangeAspect="1"/>
            </p:cNvPicPr>
            <p:nvPr/>
          </p:nvPicPr>
          <p:blipFill>
            <a:blip r:embed="rId2"/>
            <a:stretch>
              <a:fillRect/>
            </a:stretch>
          </p:blipFill>
          <p:spPr>
            <a:xfrm>
              <a:off x="1055776" y="1226628"/>
              <a:ext cx="626738" cy="580222"/>
            </a:xfrm>
            <a:prstGeom prst="ellipse">
              <a:avLst/>
            </a:prstGeom>
          </p:spPr>
        </p:pic>
        <p:sp>
          <p:nvSpPr>
            <p:cNvPr id="19" name="TextBox 18">
              <a:extLst>
                <a:ext uri="{FF2B5EF4-FFF2-40B4-BE49-F238E27FC236}">
                  <a16:creationId xmlns:a16="http://schemas.microsoft.com/office/drawing/2014/main" id="{604C1B26-1F12-E402-393C-4126ABFC09EC}"/>
                </a:ext>
              </a:extLst>
            </p:cNvPr>
            <p:cNvSpPr txBox="1"/>
            <p:nvPr/>
          </p:nvSpPr>
          <p:spPr>
            <a:xfrm>
              <a:off x="1736255" y="1317718"/>
              <a:ext cx="1374807" cy="369332"/>
            </a:xfrm>
            <a:prstGeom prst="rect">
              <a:avLst/>
            </a:prstGeom>
            <a:noFill/>
          </p:spPr>
          <p:txBody>
            <a:bodyPr wrap="square" rtlCol="0">
              <a:spAutoFit/>
            </a:bodyPr>
            <a:lstStyle/>
            <a:p>
              <a:r>
                <a:rPr lang="en-US" dirty="0">
                  <a:solidFill>
                    <a:schemeClr val="accent5">
                      <a:lumMod val="50000"/>
                    </a:schemeClr>
                  </a:solidFill>
                </a:rPr>
                <a:t>Ernie’s repo</a:t>
              </a:r>
            </a:p>
          </p:txBody>
        </p:sp>
      </p:grpSp>
      <p:grpSp>
        <p:nvGrpSpPr>
          <p:cNvPr id="31" name="Group 30">
            <a:extLst>
              <a:ext uri="{FF2B5EF4-FFF2-40B4-BE49-F238E27FC236}">
                <a16:creationId xmlns:a16="http://schemas.microsoft.com/office/drawing/2014/main" id="{237E54F1-1388-68BF-A214-62CC82253277}"/>
              </a:ext>
            </a:extLst>
          </p:cNvPr>
          <p:cNvGrpSpPr/>
          <p:nvPr/>
        </p:nvGrpSpPr>
        <p:grpSpPr>
          <a:xfrm>
            <a:off x="8106449" y="2620501"/>
            <a:ext cx="471531" cy="445853"/>
            <a:chOff x="8106449" y="2635102"/>
            <a:chExt cx="471531" cy="445853"/>
          </a:xfrm>
        </p:grpSpPr>
        <p:sp>
          <p:nvSpPr>
            <p:cNvPr id="21" name="TextBox 20">
              <a:extLst>
                <a:ext uri="{FF2B5EF4-FFF2-40B4-BE49-F238E27FC236}">
                  <a16:creationId xmlns:a16="http://schemas.microsoft.com/office/drawing/2014/main" id="{CD4C6F84-8D29-C2D5-E890-A08F52FB4674}"/>
                </a:ext>
              </a:extLst>
            </p:cNvPr>
            <p:cNvSpPr txBox="1"/>
            <p:nvPr/>
          </p:nvSpPr>
          <p:spPr>
            <a:xfrm>
              <a:off x="8106449" y="2711623"/>
              <a:ext cx="471531" cy="369332"/>
            </a:xfrm>
            <a:prstGeom prst="rect">
              <a:avLst/>
            </a:prstGeom>
            <a:noFill/>
          </p:spPr>
          <p:txBody>
            <a:bodyPr wrap="square" rtlCol="0">
              <a:spAutoFit/>
            </a:bodyPr>
            <a:lstStyle/>
            <a:p>
              <a:r>
                <a:rPr lang="en-US" dirty="0">
                  <a:solidFill>
                    <a:schemeClr val="accent6">
                      <a:lumMod val="50000"/>
                    </a:schemeClr>
                  </a:solidFill>
                </a:rPr>
                <a:t>5a</a:t>
              </a:r>
            </a:p>
          </p:txBody>
        </p:sp>
        <p:sp>
          <p:nvSpPr>
            <p:cNvPr id="28" name="Oval 27">
              <a:extLst>
                <a:ext uri="{FF2B5EF4-FFF2-40B4-BE49-F238E27FC236}">
                  <a16:creationId xmlns:a16="http://schemas.microsoft.com/office/drawing/2014/main" id="{D8F33606-AABC-D0FA-AD33-F258B438C2E8}"/>
                </a:ext>
              </a:extLst>
            </p:cNvPr>
            <p:cNvSpPr/>
            <p:nvPr/>
          </p:nvSpPr>
          <p:spPr>
            <a:xfrm>
              <a:off x="8294919" y="2635102"/>
              <a:ext cx="94593" cy="94593"/>
            </a:xfrm>
            <a:prstGeom prst="ellipse">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AF934AAF-C305-A8FD-6728-D4B153FF3E4E}"/>
              </a:ext>
            </a:extLst>
          </p:cNvPr>
          <p:cNvGrpSpPr/>
          <p:nvPr/>
        </p:nvGrpSpPr>
        <p:grpSpPr>
          <a:xfrm>
            <a:off x="9295760" y="2620501"/>
            <a:ext cx="471531" cy="445853"/>
            <a:chOff x="8106449" y="2635102"/>
            <a:chExt cx="471531" cy="445853"/>
          </a:xfrm>
        </p:grpSpPr>
        <p:sp>
          <p:nvSpPr>
            <p:cNvPr id="33" name="TextBox 32">
              <a:extLst>
                <a:ext uri="{FF2B5EF4-FFF2-40B4-BE49-F238E27FC236}">
                  <a16:creationId xmlns:a16="http://schemas.microsoft.com/office/drawing/2014/main" id="{FBCEAC41-225A-5CFE-D5C0-88B5641D4D92}"/>
                </a:ext>
              </a:extLst>
            </p:cNvPr>
            <p:cNvSpPr txBox="1"/>
            <p:nvPr/>
          </p:nvSpPr>
          <p:spPr>
            <a:xfrm>
              <a:off x="8106449" y="2711623"/>
              <a:ext cx="471531" cy="369332"/>
            </a:xfrm>
            <a:prstGeom prst="rect">
              <a:avLst/>
            </a:prstGeom>
            <a:noFill/>
          </p:spPr>
          <p:txBody>
            <a:bodyPr wrap="square" rtlCol="0">
              <a:spAutoFit/>
            </a:bodyPr>
            <a:lstStyle/>
            <a:p>
              <a:r>
                <a:rPr lang="en-US" dirty="0">
                  <a:solidFill>
                    <a:schemeClr val="accent6">
                      <a:lumMod val="50000"/>
                    </a:schemeClr>
                  </a:solidFill>
                </a:rPr>
                <a:t>5b</a:t>
              </a:r>
            </a:p>
          </p:txBody>
        </p:sp>
        <p:sp>
          <p:nvSpPr>
            <p:cNvPr id="34" name="Oval 33">
              <a:extLst>
                <a:ext uri="{FF2B5EF4-FFF2-40B4-BE49-F238E27FC236}">
                  <a16:creationId xmlns:a16="http://schemas.microsoft.com/office/drawing/2014/main" id="{5E293FD7-6E16-F296-78DF-F1378A014616}"/>
                </a:ext>
              </a:extLst>
            </p:cNvPr>
            <p:cNvSpPr/>
            <p:nvPr/>
          </p:nvSpPr>
          <p:spPr>
            <a:xfrm>
              <a:off x="8294919" y="2635102"/>
              <a:ext cx="94593" cy="94593"/>
            </a:xfrm>
            <a:prstGeom prst="ellipse">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6" name="Straight Arrow Connector 35">
            <a:extLst>
              <a:ext uri="{FF2B5EF4-FFF2-40B4-BE49-F238E27FC236}">
                <a16:creationId xmlns:a16="http://schemas.microsoft.com/office/drawing/2014/main" id="{34C8D8DA-9368-E923-1A7F-DA86CD72FB26}"/>
              </a:ext>
            </a:extLst>
          </p:cNvPr>
          <p:cNvCxnSpPr>
            <a:cxnSpLocks/>
          </p:cNvCxnSpPr>
          <p:nvPr/>
        </p:nvCxnSpPr>
        <p:spPr>
          <a:xfrm>
            <a:off x="9692813" y="2795745"/>
            <a:ext cx="353093" cy="468071"/>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2BD01E40-BDA9-3475-39D1-C9158B820917}"/>
              </a:ext>
            </a:extLst>
          </p:cNvPr>
          <p:cNvSpPr txBox="1"/>
          <p:nvPr/>
        </p:nvSpPr>
        <p:spPr>
          <a:xfrm>
            <a:off x="8942079" y="3732283"/>
            <a:ext cx="2447855" cy="338554"/>
          </a:xfrm>
          <a:prstGeom prst="rect">
            <a:avLst/>
          </a:prstGeom>
          <a:noFill/>
        </p:spPr>
        <p:txBody>
          <a:bodyPr wrap="square" rtlCol="0">
            <a:spAutoFit/>
          </a:bodyPr>
          <a:lstStyle/>
          <a:p>
            <a:pPr algn="ctr"/>
            <a:r>
              <a:rPr lang="en-US" sz="1600" dirty="0"/>
              <a:t>Make a merge commit</a:t>
            </a:r>
          </a:p>
        </p:txBody>
      </p:sp>
      <p:grpSp>
        <p:nvGrpSpPr>
          <p:cNvPr id="43" name="Group 42">
            <a:extLst>
              <a:ext uri="{FF2B5EF4-FFF2-40B4-BE49-F238E27FC236}">
                <a16:creationId xmlns:a16="http://schemas.microsoft.com/office/drawing/2014/main" id="{B4363EC7-7C43-AC1D-D46B-A1E456EECD4F}"/>
              </a:ext>
            </a:extLst>
          </p:cNvPr>
          <p:cNvGrpSpPr/>
          <p:nvPr/>
        </p:nvGrpSpPr>
        <p:grpSpPr>
          <a:xfrm>
            <a:off x="9747167" y="2483131"/>
            <a:ext cx="2179790" cy="369332"/>
            <a:chOff x="9747167" y="2483131"/>
            <a:chExt cx="2179790" cy="369332"/>
          </a:xfrm>
        </p:grpSpPr>
        <p:cxnSp>
          <p:nvCxnSpPr>
            <p:cNvPr id="40" name="Straight Arrow Connector 39">
              <a:extLst>
                <a:ext uri="{FF2B5EF4-FFF2-40B4-BE49-F238E27FC236}">
                  <a16:creationId xmlns:a16="http://schemas.microsoft.com/office/drawing/2014/main" id="{BAEF1A6A-294A-6450-06BD-C775253BEACD}"/>
                </a:ext>
              </a:extLst>
            </p:cNvPr>
            <p:cNvCxnSpPr>
              <a:cxnSpLocks/>
            </p:cNvCxnSpPr>
            <p:nvPr/>
          </p:nvCxnSpPr>
          <p:spPr>
            <a:xfrm>
              <a:off x="9747167" y="2672013"/>
              <a:ext cx="803236" cy="0"/>
            </a:xfrm>
            <a:prstGeom prst="straightConnector1">
              <a:avLst/>
            </a:prstGeom>
            <a:ln w="25400">
              <a:solidFill>
                <a:schemeClr val="accent6">
                  <a:lumMod val="50000"/>
                </a:schemeClr>
              </a:solidFill>
              <a:tailEnd type="none"/>
            </a:ln>
          </p:spPr>
          <p:style>
            <a:lnRef idx="1">
              <a:schemeClr val="dk1"/>
            </a:lnRef>
            <a:fillRef idx="0">
              <a:schemeClr val="dk1"/>
            </a:fillRef>
            <a:effectRef idx="0">
              <a:schemeClr val="dk1"/>
            </a:effectRef>
            <a:fontRef idx="minor">
              <a:schemeClr val="tx1"/>
            </a:fontRef>
          </p:style>
        </p:cxnSp>
        <p:sp>
          <p:nvSpPr>
            <p:cNvPr id="41" name="TextBox 40">
              <a:extLst>
                <a:ext uri="{FF2B5EF4-FFF2-40B4-BE49-F238E27FC236}">
                  <a16:creationId xmlns:a16="http://schemas.microsoft.com/office/drawing/2014/main" id="{C51A2FED-A258-0811-74A4-FA340545CBD7}"/>
                </a:ext>
              </a:extLst>
            </p:cNvPr>
            <p:cNvSpPr txBox="1"/>
            <p:nvPr/>
          </p:nvSpPr>
          <p:spPr>
            <a:xfrm>
              <a:off x="10485071" y="2483131"/>
              <a:ext cx="304974" cy="369332"/>
            </a:xfrm>
            <a:prstGeom prst="rect">
              <a:avLst/>
            </a:prstGeom>
            <a:noFill/>
          </p:spPr>
          <p:txBody>
            <a:bodyPr wrap="square" rtlCol="0">
              <a:spAutoFit/>
            </a:bodyPr>
            <a:lstStyle/>
            <a:p>
              <a:r>
                <a:rPr lang="en-US" dirty="0">
                  <a:solidFill>
                    <a:schemeClr val="accent6">
                      <a:lumMod val="50000"/>
                    </a:schemeClr>
                  </a:solidFill>
                </a:rPr>
                <a:t>X</a:t>
              </a:r>
            </a:p>
          </p:txBody>
        </p:sp>
        <p:sp>
          <p:nvSpPr>
            <p:cNvPr id="42" name="TextBox 41">
              <a:extLst>
                <a:ext uri="{FF2B5EF4-FFF2-40B4-BE49-F238E27FC236}">
                  <a16:creationId xmlns:a16="http://schemas.microsoft.com/office/drawing/2014/main" id="{9C6E0C76-8E08-5BCC-6C08-E593BED08A78}"/>
                </a:ext>
              </a:extLst>
            </p:cNvPr>
            <p:cNvSpPr txBox="1"/>
            <p:nvPr/>
          </p:nvSpPr>
          <p:spPr>
            <a:xfrm>
              <a:off x="10680404" y="2514198"/>
              <a:ext cx="1246553" cy="307777"/>
            </a:xfrm>
            <a:prstGeom prst="rect">
              <a:avLst/>
            </a:prstGeom>
            <a:noFill/>
          </p:spPr>
          <p:txBody>
            <a:bodyPr wrap="square" rtlCol="0">
              <a:spAutoFit/>
            </a:bodyPr>
            <a:lstStyle/>
            <a:p>
              <a:r>
                <a:rPr lang="en-US" sz="1400" dirty="0">
                  <a:solidFill>
                    <a:schemeClr val="accent6">
                      <a:lumMod val="50000"/>
                    </a:schemeClr>
                  </a:solidFill>
                </a:rPr>
                <a:t>Delete branch</a:t>
              </a:r>
            </a:p>
          </p:txBody>
        </p:sp>
      </p:grpSp>
      <p:sp>
        <p:nvSpPr>
          <p:cNvPr id="44" name="TextBox 43">
            <a:extLst>
              <a:ext uri="{FF2B5EF4-FFF2-40B4-BE49-F238E27FC236}">
                <a16:creationId xmlns:a16="http://schemas.microsoft.com/office/drawing/2014/main" id="{AD54075B-5352-7244-A88A-C0A36FBDD54E}"/>
              </a:ext>
            </a:extLst>
          </p:cNvPr>
          <p:cNvSpPr txBox="1"/>
          <p:nvPr/>
        </p:nvSpPr>
        <p:spPr>
          <a:xfrm>
            <a:off x="6438614" y="5448903"/>
            <a:ext cx="5302931" cy="369332"/>
          </a:xfrm>
          <a:prstGeom prst="rect">
            <a:avLst/>
          </a:prstGeom>
          <a:noFill/>
        </p:spPr>
        <p:txBody>
          <a:bodyPr wrap="square" rtlCol="0">
            <a:spAutoFit/>
          </a:bodyPr>
          <a:lstStyle/>
          <a:p>
            <a:pPr algn="r"/>
            <a:r>
              <a:rPr lang="en-US" dirty="0"/>
              <a:t>Note- commit numbers are for demonstration only</a:t>
            </a:r>
          </a:p>
        </p:txBody>
      </p:sp>
      <p:cxnSp>
        <p:nvCxnSpPr>
          <p:cNvPr id="45" name="Straight Arrow Connector 44">
            <a:extLst>
              <a:ext uri="{FF2B5EF4-FFF2-40B4-BE49-F238E27FC236}">
                <a16:creationId xmlns:a16="http://schemas.microsoft.com/office/drawing/2014/main" id="{99AD3790-931E-42FC-DF2E-89E188E66F69}"/>
              </a:ext>
            </a:extLst>
          </p:cNvPr>
          <p:cNvCxnSpPr>
            <a:cxnSpLocks/>
          </p:cNvCxnSpPr>
          <p:nvPr/>
        </p:nvCxnSpPr>
        <p:spPr>
          <a:xfrm>
            <a:off x="10356431" y="3587557"/>
            <a:ext cx="1535801"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48" name="TextBox 47">
            <a:extLst>
              <a:ext uri="{FF2B5EF4-FFF2-40B4-BE49-F238E27FC236}">
                <a16:creationId xmlns:a16="http://schemas.microsoft.com/office/drawing/2014/main" id="{7C2FF246-52C5-407E-716D-D0D87012A6BC}"/>
              </a:ext>
            </a:extLst>
          </p:cNvPr>
          <p:cNvSpPr txBox="1"/>
          <p:nvPr/>
        </p:nvSpPr>
        <p:spPr>
          <a:xfrm>
            <a:off x="4078004" y="3318726"/>
            <a:ext cx="278682" cy="369332"/>
          </a:xfrm>
          <a:prstGeom prst="rect">
            <a:avLst/>
          </a:prstGeom>
          <a:noFill/>
        </p:spPr>
        <p:txBody>
          <a:bodyPr wrap="square" rtlCol="0">
            <a:spAutoFit/>
          </a:bodyPr>
          <a:lstStyle/>
          <a:p>
            <a:r>
              <a:rPr lang="en-US" b="1" dirty="0"/>
              <a:t>…</a:t>
            </a:r>
          </a:p>
        </p:txBody>
      </p:sp>
    </p:spTree>
    <p:extLst>
      <p:ext uri="{BB962C8B-B14F-4D97-AF65-F5344CB8AC3E}">
        <p14:creationId xmlns:p14="http://schemas.microsoft.com/office/powerpoint/2010/main" val="2127322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5F27B-C48D-ECDB-9FCE-5857F137EC4A}"/>
              </a:ext>
            </a:extLst>
          </p:cNvPr>
          <p:cNvSpPr>
            <a:spLocks noGrp="1"/>
          </p:cNvSpPr>
          <p:nvPr>
            <p:ph type="title"/>
          </p:nvPr>
        </p:nvSpPr>
        <p:spPr>
          <a:xfrm>
            <a:off x="1371600" y="261750"/>
            <a:ext cx="9601200" cy="701565"/>
          </a:xfrm>
        </p:spPr>
        <p:txBody>
          <a:bodyPr/>
          <a:lstStyle/>
          <a:p>
            <a:pPr algn="ctr"/>
            <a:r>
              <a:rPr lang="en-US" dirty="0"/>
              <a:t>Collaborating</a:t>
            </a:r>
          </a:p>
        </p:txBody>
      </p:sp>
      <p:sp>
        <p:nvSpPr>
          <p:cNvPr id="3" name="Slide Number Placeholder 2">
            <a:extLst>
              <a:ext uri="{FF2B5EF4-FFF2-40B4-BE49-F238E27FC236}">
                <a16:creationId xmlns:a16="http://schemas.microsoft.com/office/drawing/2014/main" id="{1AB3F7F5-99A3-71D7-7A2D-5DAAD569A776}"/>
              </a:ext>
            </a:extLst>
          </p:cNvPr>
          <p:cNvSpPr>
            <a:spLocks noGrp="1"/>
          </p:cNvSpPr>
          <p:nvPr>
            <p:ph type="sldNum" sz="quarter" idx="12"/>
          </p:nvPr>
        </p:nvSpPr>
        <p:spPr/>
        <p:txBody>
          <a:bodyPr/>
          <a:lstStyle/>
          <a:p>
            <a:fld id="{1247887F-F593-DA48-B2B7-CB259E526E12}" type="slidenum">
              <a:rPr lang="en-US" smtClean="0"/>
              <a:t>7</a:t>
            </a:fld>
            <a:endParaRPr lang="en-US"/>
          </a:p>
        </p:txBody>
      </p:sp>
      <p:pic>
        <p:nvPicPr>
          <p:cNvPr id="6" name="Picture 5" descr="A yellow puppet with a red nose and a white shirt&#10;&#10;Description automatically generated">
            <a:extLst>
              <a:ext uri="{FF2B5EF4-FFF2-40B4-BE49-F238E27FC236}">
                <a16:creationId xmlns:a16="http://schemas.microsoft.com/office/drawing/2014/main" id="{CEE7CEF6-7DB0-A020-32EE-1C6849F853D1}"/>
              </a:ext>
            </a:extLst>
          </p:cNvPr>
          <p:cNvPicPr>
            <a:picLocks noChangeAspect="1"/>
          </p:cNvPicPr>
          <p:nvPr/>
        </p:nvPicPr>
        <p:blipFill>
          <a:blip r:embed="rId2"/>
          <a:stretch>
            <a:fillRect/>
          </a:stretch>
        </p:blipFill>
        <p:spPr>
          <a:xfrm>
            <a:off x="1093922" y="1420048"/>
            <a:ext cx="444212" cy="562206"/>
          </a:xfrm>
          <a:prstGeom prst="roundRect">
            <a:avLst/>
          </a:prstGeom>
        </p:spPr>
      </p:pic>
      <p:grpSp>
        <p:nvGrpSpPr>
          <p:cNvPr id="13" name="Group 12">
            <a:extLst>
              <a:ext uri="{FF2B5EF4-FFF2-40B4-BE49-F238E27FC236}">
                <a16:creationId xmlns:a16="http://schemas.microsoft.com/office/drawing/2014/main" id="{256AAC55-2D05-50FA-B48F-1B2D819F7EDE}"/>
              </a:ext>
            </a:extLst>
          </p:cNvPr>
          <p:cNvGrpSpPr/>
          <p:nvPr/>
        </p:nvGrpSpPr>
        <p:grpSpPr>
          <a:xfrm>
            <a:off x="1009478" y="450637"/>
            <a:ext cx="2694421" cy="580222"/>
            <a:chOff x="1055776" y="1226628"/>
            <a:chExt cx="2694421" cy="580222"/>
          </a:xfrm>
        </p:grpSpPr>
        <p:pic>
          <p:nvPicPr>
            <p:cNvPr id="14" name="Picture 13" descr="A close up of a puppet&#10;&#10;Description automatically generated">
              <a:extLst>
                <a:ext uri="{FF2B5EF4-FFF2-40B4-BE49-F238E27FC236}">
                  <a16:creationId xmlns:a16="http://schemas.microsoft.com/office/drawing/2014/main" id="{1B8322DE-9C89-110E-B59C-34799B2529EC}"/>
                </a:ext>
              </a:extLst>
            </p:cNvPr>
            <p:cNvPicPr>
              <a:picLocks noChangeAspect="1"/>
            </p:cNvPicPr>
            <p:nvPr/>
          </p:nvPicPr>
          <p:blipFill>
            <a:blip r:embed="rId3"/>
            <a:stretch>
              <a:fillRect/>
            </a:stretch>
          </p:blipFill>
          <p:spPr>
            <a:xfrm>
              <a:off x="1055776" y="1226628"/>
              <a:ext cx="626738" cy="580222"/>
            </a:xfrm>
            <a:prstGeom prst="ellipse">
              <a:avLst/>
            </a:prstGeom>
          </p:spPr>
        </p:pic>
        <p:sp>
          <p:nvSpPr>
            <p:cNvPr id="16" name="TextBox 15">
              <a:extLst>
                <a:ext uri="{FF2B5EF4-FFF2-40B4-BE49-F238E27FC236}">
                  <a16:creationId xmlns:a16="http://schemas.microsoft.com/office/drawing/2014/main" id="{22DCE5C5-E02C-C97F-1483-9671ADDE44AA}"/>
                </a:ext>
              </a:extLst>
            </p:cNvPr>
            <p:cNvSpPr txBox="1"/>
            <p:nvPr/>
          </p:nvSpPr>
          <p:spPr>
            <a:xfrm>
              <a:off x="1736255" y="1317718"/>
              <a:ext cx="2013942" cy="369332"/>
            </a:xfrm>
            <a:prstGeom prst="rect">
              <a:avLst/>
            </a:prstGeom>
            <a:noFill/>
          </p:spPr>
          <p:txBody>
            <a:bodyPr wrap="square" rtlCol="0">
              <a:spAutoFit/>
            </a:bodyPr>
            <a:lstStyle/>
            <a:p>
              <a:r>
                <a:rPr lang="en-US" dirty="0">
                  <a:solidFill>
                    <a:schemeClr val="accent5">
                      <a:lumMod val="50000"/>
                    </a:schemeClr>
                  </a:solidFill>
                </a:rPr>
                <a:t>Repository owner</a:t>
              </a:r>
            </a:p>
          </p:txBody>
        </p:sp>
      </p:grpSp>
      <p:sp>
        <p:nvSpPr>
          <p:cNvPr id="17" name="TextBox 16">
            <a:extLst>
              <a:ext uri="{FF2B5EF4-FFF2-40B4-BE49-F238E27FC236}">
                <a16:creationId xmlns:a16="http://schemas.microsoft.com/office/drawing/2014/main" id="{70AAF7E4-AEFE-AEF1-69A9-308BCD18676E}"/>
              </a:ext>
            </a:extLst>
          </p:cNvPr>
          <p:cNvSpPr txBox="1"/>
          <p:nvPr/>
        </p:nvSpPr>
        <p:spPr>
          <a:xfrm>
            <a:off x="1670620" y="1354843"/>
            <a:ext cx="2013942" cy="646331"/>
          </a:xfrm>
          <a:prstGeom prst="rect">
            <a:avLst/>
          </a:prstGeom>
          <a:noFill/>
        </p:spPr>
        <p:txBody>
          <a:bodyPr wrap="square" rtlCol="0">
            <a:spAutoFit/>
          </a:bodyPr>
          <a:lstStyle/>
          <a:p>
            <a:r>
              <a:rPr lang="en-US" dirty="0">
                <a:solidFill>
                  <a:schemeClr val="accent1">
                    <a:lumMod val="50000"/>
                  </a:schemeClr>
                </a:solidFill>
              </a:rPr>
              <a:t>Collaborator: Bert (write permission)</a:t>
            </a:r>
          </a:p>
        </p:txBody>
      </p:sp>
      <p:cxnSp>
        <p:nvCxnSpPr>
          <p:cNvPr id="5" name="Straight Arrow Connector 4">
            <a:extLst>
              <a:ext uri="{FF2B5EF4-FFF2-40B4-BE49-F238E27FC236}">
                <a16:creationId xmlns:a16="http://schemas.microsoft.com/office/drawing/2014/main" id="{B1A4D13A-3EAD-4EAA-05BB-0A9704D95F06}"/>
              </a:ext>
            </a:extLst>
          </p:cNvPr>
          <p:cNvCxnSpPr>
            <a:cxnSpLocks/>
          </p:cNvCxnSpPr>
          <p:nvPr/>
        </p:nvCxnSpPr>
        <p:spPr>
          <a:xfrm>
            <a:off x="3489599" y="3579462"/>
            <a:ext cx="115613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7" name="Oval 6">
            <a:extLst>
              <a:ext uri="{FF2B5EF4-FFF2-40B4-BE49-F238E27FC236}">
                <a16:creationId xmlns:a16="http://schemas.microsoft.com/office/drawing/2014/main" id="{1995258A-836B-BC49-B06A-7A6E3B63FC5C}"/>
              </a:ext>
            </a:extLst>
          </p:cNvPr>
          <p:cNvSpPr/>
          <p:nvPr/>
        </p:nvSpPr>
        <p:spPr>
          <a:xfrm>
            <a:off x="4845433" y="3532166"/>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6976DF9-6DA2-67E3-844D-E7D1621B10D0}"/>
              </a:ext>
            </a:extLst>
          </p:cNvPr>
          <p:cNvSpPr txBox="1"/>
          <p:nvPr/>
        </p:nvSpPr>
        <p:spPr>
          <a:xfrm>
            <a:off x="4724564" y="3159200"/>
            <a:ext cx="278682" cy="369332"/>
          </a:xfrm>
          <a:prstGeom prst="rect">
            <a:avLst/>
          </a:prstGeom>
          <a:noFill/>
        </p:spPr>
        <p:txBody>
          <a:bodyPr wrap="square" rtlCol="0">
            <a:spAutoFit/>
          </a:bodyPr>
          <a:lstStyle/>
          <a:p>
            <a:r>
              <a:rPr lang="en-US" dirty="0"/>
              <a:t>7</a:t>
            </a:r>
          </a:p>
        </p:txBody>
      </p:sp>
      <p:cxnSp>
        <p:nvCxnSpPr>
          <p:cNvPr id="10" name="Straight Arrow Connector 9">
            <a:extLst>
              <a:ext uri="{FF2B5EF4-FFF2-40B4-BE49-F238E27FC236}">
                <a16:creationId xmlns:a16="http://schemas.microsoft.com/office/drawing/2014/main" id="{0427F267-8BE0-853A-0F11-AD4A74A3F164}"/>
              </a:ext>
            </a:extLst>
          </p:cNvPr>
          <p:cNvCxnSpPr>
            <a:cxnSpLocks/>
          </p:cNvCxnSpPr>
          <p:nvPr/>
        </p:nvCxnSpPr>
        <p:spPr>
          <a:xfrm>
            <a:off x="5166000" y="3579462"/>
            <a:ext cx="115613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Oval 10">
            <a:extLst>
              <a:ext uri="{FF2B5EF4-FFF2-40B4-BE49-F238E27FC236}">
                <a16:creationId xmlns:a16="http://schemas.microsoft.com/office/drawing/2014/main" id="{98F1BF3F-D1BD-CCAE-5476-AAFB018696D9}"/>
              </a:ext>
            </a:extLst>
          </p:cNvPr>
          <p:cNvSpPr/>
          <p:nvPr/>
        </p:nvSpPr>
        <p:spPr>
          <a:xfrm>
            <a:off x="6521834" y="3532166"/>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9F10020-DA81-50E3-CFB6-588847F68B48}"/>
              </a:ext>
            </a:extLst>
          </p:cNvPr>
          <p:cNvSpPr txBox="1"/>
          <p:nvPr/>
        </p:nvSpPr>
        <p:spPr>
          <a:xfrm>
            <a:off x="6406641" y="3153235"/>
            <a:ext cx="278677" cy="369332"/>
          </a:xfrm>
          <a:prstGeom prst="rect">
            <a:avLst/>
          </a:prstGeom>
          <a:noFill/>
        </p:spPr>
        <p:txBody>
          <a:bodyPr wrap="square" rtlCol="0">
            <a:spAutoFit/>
          </a:bodyPr>
          <a:lstStyle/>
          <a:p>
            <a:r>
              <a:rPr lang="en-US" dirty="0"/>
              <a:t>8</a:t>
            </a:r>
          </a:p>
        </p:txBody>
      </p:sp>
      <p:cxnSp>
        <p:nvCxnSpPr>
          <p:cNvPr id="15" name="Elbow Connector 14">
            <a:extLst>
              <a:ext uri="{FF2B5EF4-FFF2-40B4-BE49-F238E27FC236}">
                <a16:creationId xmlns:a16="http://schemas.microsoft.com/office/drawing/2014/main" id="{3566CF9D-D7F6-4E99-049C-AB50DF90622C}"/>
              </a:ext>
            </a:extLst>
          </p:cNvPr>
          <p:cNvCxnSpPr>
            <a:cxnSpLocks/>
          </p:cNvCxnSpPr>
          <p:nvPr/>
        </p:nvCxnSpPr>
        <p:spPr>
          <a:xfrm flipV="1">
            <a:off x="6583842" y="2516817"/>
            <a:ext cx="1368699" cy="337121"/>
          </a:xfrm>
          <a:prstGeom prst="bentConnector3">
            <a:avLst>
              <a:gd name="adj1" fmla="val 1412"/>
            </a:avLst>
          </a:prstGeom>
          <a:ln w="25400">
            <a:solidFill>
              <a:schemeClr val="accent1">
                <a:lumMod val="50000"/>
              </a:schemeClr>
            </a:solidFill>
            <a:tailEnd type="triangle"/>
          </a:ln>
        </p:spPr>
        <p:style>
          <a:lnRef idx="1">
            <a:schemeClr val="dk1"/>
          </a:lnRef>
          <a:fillRef idx="0">
            <a:schemeClr val="dk1"/>
          </a:fillRef>
          <a:effectRef idx="0">
            <a:schemeClr val="dk1"/>
          </a:effectRef>
          <a:fontRef idx="minor">
            <a:schemeClr val="tx1"/>
          </a:fontRef>
        </p:style>
      </p:cxnSp>
      <p:sp>
        <p:nvSpPr>
          <p:cNvPr id="21" name="TextBox 20">
            <a:extLst>
              <a:ext uri="{FF2B5EF4-FFF2-40B4-BE49-F238E27FC236}">
                <a16:creationId xmlns:a16="http://schemas.microsoft.com/office/drawing/2014/main" id="{0017786B-AA03-3617-F216-7A6863B67997}"/>
              </a:ext>
            </a:extLst>
          </p:cNvPr>
          <p:cNvSpPr txBox="1"/>
          <p:nvPr/>
        </p:nvSpPr>
        <p:spPr>
          <a:xfrm>
            <a:off x="4737245" y="2519913"/>
            <a:ext cx="1808734" cy="307777"/>
          </a:xfrm>
          <a:prstGeom prst="rect">
            <a:avLst/>
          </a:prstGeom>
          <a:noFill/>
          <a:ln>
            <a:noFill/>
          </a:ln>
        </p:spPr>
        <p:txBody>
          <a:bodyPr wrap="square" rtlCol="0">
            <a:spAutoFit/>
          </a:bodyPr>
          <a:lstStyle/>
          <a:p>
            <a:r>
              <a:rPr lang="en-US" sz="1400" b="1" dirty="0">
                <a:solidFill>
                  <a:schemeClr val="accent1">
                    <a:lumMod val="50000"/>
                  </a:schemeClr>
                </a:solidFill>
              </a:rPr>
              <a:t>Bert creates branch</a:t>
            </a:r>
          </a:p>
        </p:txBody>
      </p:sp>
      <p:sp>
        <p:nvSpPr>
          <p:cNvPr id="22" name="Oval 21">
            <a:extLst>
              <a:ext uri="{FF2B5EF4-FFF2-40B4-BE49-F238E27FC236}">
                <a16:creationId xmlns:a16="http://schemas.microsoft.com/office/drawing/2014/main" id="{45B8CF8D-4762-CB55-4E2A-4194FC7108B7}"/>
              </a:ext>
            </a:extLst>
          </p:cNvPr>
          <p:cNvSpPr/>
          <p:nvPr/>
        </p:nvSpPr>
        <p:spPr>
          <a:xfrm>
            <a:off x="8162124" y="2458613"/>
            <a:ext cx="94593" cy="94593"/>
          </a:xfrm>
          <a:prstGeom prst="ellipse">
            <a:avLst/>
          </a:prstGeom>
          <a:solidFill>
            <a:schemeClr val="accent1"/>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0C233FCA-EF8C-F85A-4682-CF35A139FC74}"/>
              </a:ext>
            </a:extLst>
          </p:cNvPr>
          <p:cNvSpPr txBox="1"/>
          <p:nvPr/>
        </p:nvSpPr>
        <p:spPr>
          <a:xfrm>
            <a:off x="8389203" y="2323243"/>
            <a:ext cx="1482155" cy="307777"/>
          </a:xfrm>
          <a:prstGeom prst="rect">
            <a:avLst/>
          </a:prstGeom>
          <a:noFill/>
          <a:ln>
            <a:noFill/>
          </a:ln>
        </p:spPr>
        <p:txBody>
          <a:bodyPr wrap="square" rtlCol="0">
            <a:spAutoFit/>
          </a:bodyPr>
          <a:lstStyle/>
          <a:p>
            <a:r>
              <a:rPr lang="en-US" sz="1400" b="1" dirty="0">
                <a:solidFill>
                  <a:schemeClr val="accent1">
                    <a:lumMod val="50000"/>
                  </a:schemeClr>
                </a:solidFill>
              </a:rPr>
              <a:t>Bert’s commit(s)</a:t>
            </a:r>
          </a:p>
        </p:txBody>
      </p:sp>
      <p:cxnSp>
        <p:nvCxnSpPr>
          <p:cNvPr id="24" name="Straight Arrow Connector 23">
            <a:extLst>
              <a:ext uri="{FF2B5EF4-FFF2-40B4-BE49-F238E27FC236}">
                <a16:creationId xmlns:a16="http://schemas.microsoft.com/office/drawing/2014/main" id="{DD12B1EC-AAB4-D501-D038-CD7A60810BC6}"/>
              </a:ext>
            </a:extLst>
          </p:cNvPr>
          <p:cNvCxnSpPr>
            <a:cxnSpLocks/>
          </p:cNvCxnSpPr>
          <p:nvPr/>
        </p:nvCxnSpPr>
        <p:spPr>
          <a:xfrm>
            <a:off x="6760261" y="3579462"/>
            <a:ext cx="115613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25" name="Oval 24">
            <a:extLst>
              <a:ext uri="{FF2B5EF4-FFF2-40B4-BE49-F238E27FC236}">
                <a16:creationId xmlns:a16="http://schemas.microsoft.com/office/drawing/2014/main" id="{8322BB1B-A909-0B26-7C5E-06B966299510}"/>
              </a:ext>
            </a:extLst>
          </p:cNvPr>
          <p:cNvSpPr/>
          <p:nvPr/>
        </p:nvSpPr>
        <p:spPr>
          <a:xfrm>
            <a:off x="8115140" y="3531973"/>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AC6536A1-F210-268A-5359-AB3E09E0ABEE}"/>
              </a:ext>
            </a:extLst>
          </p:cNvPr>
          <p:cNvSpPr txBox="1"/>
          <p:nvPr/>
        </p:nvSpPr>
        <p:spPr>
          <a:xfrm>
            <a:off x="8029607" y="3783266"/>
            <a:ext cx="2877094" cy="584775"/>
          </a:xfrm>
          <a:prstGeom prst="rect">
            <a:avLst/>
          </a:prstGeom>
          <a:noFill/>
        </p:spPr>
        <p:txBody>
          <a:bodyPr wrap="square" rtlCol="0">
            <a:spAutoFit/>
          </a:bodyPr>
          <a:lstStyle/>
          <a:p>
            <a:r>
              <a:rPr lang="en-US" sz="1600" dirty="0"/>
              <a:t>Ernie makes Commit 9:</a:t>
            </a:r>
          </a:p>
          <a:p>
            <a:r>
              <a:rPr lang="en-US" sz="1600" dirty="0"/>
              <a:t>Merge (Bert-&gt; main)</a:t>
            </a:r>
          </a:p>
        </p:txBody>
      </p:sp>
      <p:grpSp>
        <p:nvGrpSpPr>
          <p:cNvPr id="58" name="Group 57">
            <a:extLst>
              <a:ext uri="{FF2B5EF4-FFF2-40B4-BE49-F238E27FC236}">
                <a16:creationId xmlns:a16="http://schemas.microsoft.com/office/drawing/2014/main" id="{C4FA83EB-C2B9-FAAD-88B9-DB3308DB4F93}"/>
              </a:ext>
            </a:extLst>
          </p:cNvPr>
          <p:cNvGrpSpPr/>
          <p:nvPr/>
        </p:nvGrpSpPr>
        <p:grpSpPr>
          <a:xfrm>
            <a:off x="8173699" y="2784976"/>
            <a:ext cx="1030470" cy="276999"/>
            <a:chOff x="11806176" y="5911425"/>
            <a:chExt cx="1030470" cy="276999"/>
          </a:xfrm>
        </p:grpSpPr>
        <p:cxnSp>
          <p:nvCxnSpPr>
            <p:cNvPr id="29" name="Straight Arrow Connector 28">
              <a:extLst>
                <a:ext uri="{FF2B5EF4-FFF2-40B4-BE49-F238E27FC236}">
                  <a16:creationId xmlns:a16="http://schemas.microsoft.com/office/drawing/2014/main" id="{55515459-AF3A-AC99-D870-8C219EB748E4}"/>
                </a:ext>
              </a:extLst>
            </p:cNvPr>
            <p:cNvCxnSpPr>
              <a:cxnSpLocks/>
            </p:cNvCxnSpPr>
            <p:nvPr/>
          </p:nvCxnSpPr>
          <p:spPr>
            <a:xfrm flipH="1">
              <a:off x="11806176" y="5921510"/>
              <a:ext cx="6822" cy="238359"/>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36" name="TextBox 35">
              <a:extLst>
                <a:ext uri="{FF2B5EF4-FFF2-40B4-BE49-F238E27FC236}">
                  <a16:creationId xmlns:a16="http://schemas.microsoft.com/office/drawing/2014/main" id="{87D78B1B-675F-C945-933A-C3714E2CD408}"/>
                </a:ext>
              </a:extLst>
            </p:cNvPr>
            <p:cNvSpPr txBox="1"/>
            <p:nvPr/>
          </p:nvSpPr>
          <p:spPr>
            <a:xfrm>
              <a:off x="11844237" y="5911425"/>
              <a:ext cx="992409" cy="276999"/>
            </a:xfrm>
            <a:prstGeom prst="rect">
              <a:avLst/>
            </a:prstGeom>
            <a:noFill/>
          </p:spPr>
          <p:txBody>
            <a:bodyPr wrap="square" rtlCol="0">
              <a:spAutoFit/>
            </a:bodyPr>
            <a:lstStyle/>
            <a:p>
              <a:r>
                <a:rPr lang="en-US" sz="1200" dirty="0">
                  <a:solidFill>
                    <a:schemeClr val="accent1">
                      <a:lumMod val="50000"/>
                    </a:schemeClr>
                  </a:solidFill>
                  <a:latin typeface="Apple Chancery" panose="03020702040506060504" pitchFamily="66" charset="-79"/>
                  <a:cs typeface="Apple Chancery" panose="03020702040506060504" pitchFamily="66" charset="-79"/>
                </a:rPr>
                <a:t>Pull request</a:t>
              </a:r>
            </a:p>
          </p:txBody>
        </p:sp>
      </p:grpSp>
      <p:sp>
        <p:nvSpPr>
          <p:cNvPr id="18" name="TextBox 17">
            <a:extLst>
              <a:ext uri="{FF2B5EF4-FFF2-40B4-BE49-F238E27FC236}">
                <a16:creationId xmlns:a16="http://schemas.microsoft.com/office/drawing/2014/main" id="{B9FB2AD1-6870-D114-4AB6-E4CE009B55A3}"/>
              </a:ext>
            </a:extLst>
          </p:cNvPr>
          <p:cNvSpPr txBox="1"/>
          <p:nvPr/>
        </p:nvSpPr>
        <p:spPr>
          <a:xfrm>
            <a:off x="8029607" y="1976904"/>
            <a:ext cx="706370" cy="369332"/>
          </a:xfrm>
          <a:prstGeom prst="rect">
            <a:avLst/>
          </a:prstGeom>
          <a:noFill/>
        </p:spPr>
        <p:txBody>
          <a:bodyPr wrap="square" rtlCol="0">
            <a:spAutoFit/>
          </a:bodyPr>
          <a:lstStyle/>
          <a:p>
            <a:r>
              <a:rPr lang="en-US" dirty="0">
                <a:solidFill>
                  <a:schemeClr val="accent1">
                    <a:lumMod val="50000"/>
                  </a:schemeClr>
                </a:solidFill>
              </a:rPr>
              <a:t>8</a:t>
            </a:r>
            <a:r>
              <a:rPr lang="en-US" baseline="-25000" dirty="0">
                <a:solidFill>
                  <a:schemeClr val="accent1">
                    <a:lumMod val="50000"/>
                  </a:schemeClr>
                </a:solidFill>
              </a:rPr>
              <a:t>bert</a:t>
            </a:r>
            <a:endParaRPr lang="en-US" dirty="0">
              <a:solidFill>
                <a:schemeClr val="accent1">
                  <a:lumMod val="50000"/>
                </a:schemeClr>
              </a:solidFill>
            </a:endParaRPr>
          </a:p>
        </p:txBody>
      </p:sp>
      <p:sp>
        <p:nvSpPr>
          <p:cNvPr id="20" name="TextBox 19">
            <a:extLst>
              <a:ext uri="{FF2B5EF4-FFF2-40B4-BE49-F238E27FC236}">
                <a16:creationId xmlns:a16="http://schemas.microsoft.com/office/drawing/2014/main" id="{BDFD7A1E-6667-0B77-CD41-4FF542462B98}"/>
              </a:ext>
            </a:extLst>
          </p:cNvPr>
          <p:cNvSpPr txBox="1"/>
          <p:nvPr/>
        </p:nvSpPr>
        <p:spPr>
          <a:xfrm>
            <a:off x="3194999" y="3340628"/>
            <a:ext cx="278682" cy="369332"/>
          </a:xfrm>
          <a:prstGeom prst="rect">
            <a:avLst/>
          </a:prstGeom>
          <a:noFill/>
        </p:spPr>
        <p:txBody>
          <a:bodyPr wrap="square" rtlCol="0">
            <a:spAutoFit/>
          </a:bodyPr>
          <a:lstStyle/>
          <a:p>
            <a:r>
              <a:rPr lang="en-US" b="1" dirty="0"/>
              <a:t>…</a:t>
            </a:r>
          </a:p>
        </p:txBody>
      </p:sp>
      <p:sp>
        <p:nvSpPr>
          <p:cNvPr id="26" name="TextBox 25">
            <a:extLst>
              <a:ext uri="{FF2B5EF4-FFF2-40B4-BE49-F238E27FC236}">
                <a16:creationId xmlns:a16="http://schemas.microsoft.com/office/drawing/2014/main" id="{C59F4086-0E36-F43A-9182-264DCF687373}"/>
              </a:ext>
            </a:extLst>
          </p:cNvPr>
          <p:cNvSpPr txBox="1"/>
          <p:nvPr/>
        </p:nvSpPr>
        <p:spPr>
          <a:xfrm>
            <a:off x="8022785" y="3119164"/>
            <a:ext cx="278677" cy="369332"/>
          </a:xfrm>
          <a:prstGeom prst="rect">
            <a:avLst/>
          </a:prstGeom>
          <a:noFill/>
        </p:spPr>
        <p:txBody>
          <a:bodyPr wrap="square" rtlCol="0">
            <a:spAutoFit/>
          </a:bodyPr>
          <a:lstStyle/>
          <a:p>
            <a:r>
              <a:rPr lang="en-US" dirty="0"/>
              <a:t>9</a:t>
            </a:r>
          </a:p>
        </p:txBody>
      </p:sp>
      <p:grpSp>
        <p:nvGrpSpPr>
          <p:cNvPr id="27" name="Group 26">
            <a:extLst>
              <a:ext uri="{FF2B5EF4-FFF2-40B4-BE49-F238E27FC236}">
                <a16:creationId xmlns:a16="http://schemas.microsoft.com/office/drawing/2014/main" id="{B4A10EEF-A79A-A2C9-63CF-89DC90CC7D7F}"/>
              </a:ext>
            </a:extLst>
          </p:cNvPr>
          <p:cNvGrpSpPr/>
          <p:nvPr/>
        </p:nvGrpSpPr>
        <p:grpSpPr>
          <a:xfrm>
            <a:off x="9871358" y="2304470"/>
            <a:ext cx="1622330" cy="369332"/>
            <a:chOff x="10304627" y="2483131"/>
            <a:chExt cx="1622330" cy="369332"/>
          </a:xfrm>
        </p:grpSpPr>
        <p:cxnSp>
          <p:nvCxnSpPr>
            <p:cNvPr id="30" name="Straight Arrow Connector 29">
              <a:extLst>
                <a:ext uri="{FF2B5EF4-FFF2-40B4-BE49-F238E27FC236}">
                  <a16:creationId xmlns:a16="http://schemas.microsoft.com/office/drawing/2014/main" id="{3776C2F9-8EA1-6071-7977-052BEF3FB991}"/>
                </a:ext>
              </a:extLst>
            </p:cNvPr>
            <p:cNvCxnSpPr>
              <a:cxnSpLocks/>
            </p:cNvCxnSpPr>
            <p:nvPr/>
          </p:nvCxnSpPr>
          <p:spPr>
            <a:xfrm>
              <a:off x="10304627" y="2672013"/>
              <a:ext cx="245776" cy="0"/>
            </a:xfrm>
            <a:prstGeom prst="straightConnector1">
              <a:avLst/>
            </a:prstGeom>
            <a:ln w="25400">
              <a:solidFill>
                <a:schemeClr val="accent3">
                  <a:lumMod val="50000"/>
                </a:schemeClr>
              </a:solidFill>
              <a:tailEnd type="none"/>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7CF7876E-1269-2DB1-C357-46A076F90082}"/>
                </a:ext>
              </a:extLst>
            </p:cNvPr>
            <p:cNvSpPr txBox="1"/>
            <p:nvPr/>
          </p:nvSpPr>
          <p:spPr>
            <a:xfrm>
              <a:off x="10485071" y="2483131"/>
              <a:ext cx="304974" cy="369332"/>
            </a:xfrm>
            <a:prstGeom prst="rect">
              <a:avLst/>
            </a:prstGeom>
            <a:noFill/>
          </p:spPr>
          <p:txBody>
            <a:bodyPr wrap="square" rtlCol="0">
              <a:spAutoFit/>
            </a:bodyPr>
            <a:lstStyle/>
            <a:p>
              <a:r>
                <a:rPr lang="en-US" dirty="0">
                  <a:solidFill>
                    <a:schemeClr val="accent1">
                      <a:lumMod val="50000"/>
                    </a:schemeClr>
                  </a:solidFill>
                </a:rPr>
                <a:t>X</a:t>
              </a:r>
            </a:p>
          </p:txBody>
        </p:sp>
        <p:sp>
          <p:nvSpPr>
            <p:cNvPr id="32" name="TextBox 31">
              <a:extLst>
                <a:ext uri="{FF2B5EF4-FFF2-40B4-BE49-F238E27FC236}">
                  <a16:creationId xmlns:a16="http://schemas.microsoft.com/office/drawing/2014/main" id="{ECF0554D-89FA-B439-2A56-9A12116CB996}"/>
                </a:ext>
              </a:extLst>
            </p:cNvPr>
            <p:cNvSpPr txBox="1"/>
            <p:nvPr/>
          </p:nvSpPr>
          <p:spPr>
            <a:xfrm>
              <a:off x="10680404" y="2514198"/>
              <a:ext cx="1246553" cy="307777"/>
            </a:xfrm>
            <a:prstGeom prst="rect">
              <a:avLst/>
            </a:prstGeom>
            <a:noFill/>
          </p:spPr>
          <p:txBody>
            <a:bodyPr wrap="square" rtlCol="0">
              <a:spAutoFit/>
            </a:bodyPr>
            <a:lstStyle/>
            <a:p>
              <a:r>
                <a:rPr lang="en-US" sz="1400" dirty="0">
                  <a:solidFill>
                    <a:schemeClr val="accent1">
                      <a:lumMod val="50000"/>
                    </a:schemeClr>
                  </a:solidFill>
                </a:rPr>
                <a:t>Delete branch</a:t>
              </a:r>
            </a:p>
          </p:txBody>
        </p:sp>
      </p:grpSp>
      <p:sp>
        <p:nvSpPr>
          <p:cNvPr id="34" name="TextBox 33">
            <a:extLst>
              <a:ext uri="{FF2B5EF4-FFF2-40B4-BE49-F238E27FC236}">
                <a16:creationId xmlns:a16="http://schemas.microsoft.com/office/drawing/2014/main" id="{4DF88D58-0566-6AC7-0487-24E42FF9E3D1}"/>
              </a:ext>
            </a:extLst>
          </p:cNvPr>
          <p:cNvSpPr txBox="1"/>
          <p:nvPr/>
        </p:nvSpPr>
        <p:spPr>
          <a:xfrm>
            <a:off x="6419811" y="2810151"/>
            <a:ext cx="304974" cy="369332"/>
          </a:xfrm>
          <a:prstGeom prst="rect">
            <a:avLst/>
          </a:prstGeom>
          <a:noFill/>
        </p:spPr>
        <p:txBody>
          <a:bodyPr wrap="square" rtlCol="0">
            <a:spAutoFit/>
          </a:bodyPr>
          <a:lstStyle/>
          <a:p>
            <a:r>
              <a:rPr lang="en-US" dirty="0">
                <a:solidFill>
                  <a:schemeClr val="accent1">
                    <a:lumMod val="50000"/>
                  </a:schemeClr>
                </a:solidFill>
              </a:rPr>
              <a:t>*</a:t>
            </a:r>
          </a:p>
        </p:txBody>
      </p:sp>
    </p:spTree>
    <p:extLst>
      <p:ext uri="{BB962C8B-B14F-4D97-AF65-F5344CB8AC3E}">
        <p14:creationId xmlns:p14="http://schemas.microsoft.com/office/powerpoint/2010/main" val="2917194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5F27B-C48D-ECDB-9FCE-5857F137EC4A}"/>
              </a:ext>
            </a:extLst>
          </p:cNvPr>
          <p:cNvSpPr>
            <a:spLocks noGrp="1"/>
          </p:cNvSpPr>
          <p:nvPr>
            <p:ph type="title"/>
          </p:nvPr>
        </p:nvSpPr>
        <p:spPr>
          <a:xfrm>
            <a:off x="1371600" y="261750"/>
            <a:ext cx="9601200" cy="701565"/>
          </a:xfrm>
        </p:spPr>
        <p:txBody>
          <a:bodyPr>
            <a:normAutofit fontScale="90000"/>
          </a:bodyPr>
          <a:lstStyle/>
          <a:p>
            <a:pPr algn="ctr"/>
            <a:r>
              <a:rPr lang="en-US" dirty="0"/>
              <a:t>The Whole commit history as a Graph/Network</a:t>
            </a:r>
          </a:p>
        </p:txBody>
      </p:sp>
      <p:sp>
        <p:nvSpPr>
          <p:cNvPr id="3" name="Slide Number Placeholder 2">
            <a:extLst>
              <a:ext uri="{FF2B5EF4-FFF2-40B4-BE49-F238E27FC236}">
                <a16:creationId xmlns:a16="http://schemas.microsoft.com/office/drawing/2014/main" id="{1AB3F7F5-99A3-71D7-7A2D-5DAAD569A776}"/>
              </a:ext>
            </a:extLst>
          </p:cNvPr>
          <p:cNvSpPr>
            <a:spLocks noGrp="1"/>
          </p:cNvSpPr>
          <p:nvPr>
            <p:ph type="sldNum" sz="quarter" idx="12"/>
          </p:nvPr>
        </p:nvSpPr>
        <p:spPr/>
        <p:txBody>
          <a:bodyPr/>
          <a:lstStyle/>
          <a:p>
            <a:fld id="{1247887F-F593-DA48-B2B7-CB259E526E12}" type="slidenum">
              <a:rPr lang="en-US" smtClean="0"/>
              <a:t>8</a:t>
            </a:fld>
            <a:endParaRPr lang="en-US"/>
          </a:p>
        </p:txBody>
      </p:sp>
      <p:pic>
        <p:nvPicPr>
          <p:cNvPr id="6" name="Picture 5" descr="A yellow puppet with a red nose and a white shirt&#10;&#10;Description automatically generated">
            <a:extLst>
              <a:ext uri="{FF2B5EF4-FFF2-40B4-BE49-F238E27FC236}">
                <a16:creationId xmlns:a16="http://schemas.microsoft.com/office/drawing/2014/main" id="{CEE7CEF6-7DB0-A020-32EE-1C6849F853D1}"/>
              </a:ext>
            </a:extLst>
          </p:cNvPr>
          <p:cNvPicPr>
            <a:picLocks noChangeAspect="1"/>
          </p:cNvPicPr>
          <p:nvPr/>
        </p:nvPicPr>
        <p:blipFill>
          <a:blip r:embed="rId2"/>
          <a:stretch>
            <a:fillRect/>
          </a:stretch>
        </p:blipFill>
        <p:spPr>
          <a:xfrm>
            <a:off x="1008410" y="2251805"/>
            <a:ext cx="444212" cy="562206"/>
          </a:xfrm>
          <a:prstGeom prst="roundRect">
            <a:avLst/>
          </a:prstGeom>
        </p:spPr>
      </p:pic>
      <p:grpSp>
        <p:nvGrpSpPr>
          <p:cNvPr id="13" name="Group 12">
            <a:extLst>
              <a:ext uri="{FF2B5EF4-FFF2-40B4-BE49-F238E27FC236}">
                <a16:creationId xmlns:a16="http://schemas.microsoft.com/office/drawing/2014/main" id="{256AAC55-2D05-50FA-B48F-1B2D819F7EDE}"/>
              </a:ext>
            </a:extLst>
          </p:cNvPr>
          <p:cNvGrpSpPr/>
          <p:nvPr/>
        </p:nvGrpSpPr>
        <p:grpSpPr>
          <a:xfrm>
            <a:off x="923966" y="1282394"/>
            <a:ext cx="2694421" cy="580222"/>
            <a:chOff x="1055776" y="1226628"/>
            <a:chExt cx="2694421" cy="580222"/>
          </a:xfrm>
        </p:grpSpPr>
        <p:pic>
          <p:nvPicPr>
            <p:cNvPr id="14" name="Picture 13" descr="A close up of a puppet&#10;&#10;Description automatically generated">
              <a:extLst>
                <a:ext uri="{FF2B5EF4-FFF2-40B4-BE49-F238E27FC236}">
                  <a16:creationId xmlns:a16="http://schemas.microsoft.com/office/drawing/2014/main" id="{1B8322DE-9C89-110E-B59C-34799B2529EC}"/>
                </a:ext>
              </a:extLst>
            </p:cNvPr>
            <p:cNvPicPr>
              <a:picLocks noChangeAspect="1"/>
            </p:cNvPicPr>
            <p:nvPr/>
          </p:nvPicPr>
          <p:blipFill>
            <a:blip r:embed="rId3"/>
            <a:stretch>
              <a:fillRect/>
            </a:stretch>
          </p:blipFill>
          <p:spPr>
            <a:xfrm>
              <a:off x="1055776" y="1226628"/>
              <a:ext cx="626738" cy="580222"/>
            </a:xfrm>
            <a:prstGeom prst="ellipse">
              <a:avLst/>
            </a:prstGeom>
          </p:spPr>
        </p:pic>
        <p:sp>
          <p:nvSpPr>
            <p:cNvPr id="16" name="TextBox 15">
              <a:extLst>
                <a:ext uri="{FF2B5EF4-FFF2-40B4-BE49-F238E27FC236}">
                  <a16:creationId xmlns:a16="http://schemas.microsoft.com/office/drawing/2014/main" id="{22DCE5C5-E02C-C97F-1483-9671ADDE44AA}"/>
                </a:ext>
              </a:extLst>
            </p:cNvPr>
            <p:cNvSpPr txBox="1"/>
            <p:nvPr/>
          </p:nvSpPr>
          <p:spPr>
            <a:xfrm>
              <a:off x="1736255" y="1317718"/>
              <a:ext cx="2013942" cy="369332"/>
            </a:xfrm>
            <a:prstGeom prst="rect">
              <a:avLst/>
            </a:prstGeom>
            <a:noFill/>
          </p:spPr>
          <p:txBody>
            <a:bodyPr wrap="square" rtlCol="0">
              <a:spAutoFit/>
            </a:bodyPr>
            <a:lstStyle/>
            <a:p>
              <a:r>
                <a:rPr lang="en-US" dirty="0">
                  <a:solidFill>
                    <a:schemeClr val="accent5">
                      <a:lumMod val="50000"/>
                    </a:schemeClr>
                  </a:solidFill>
                </a:rPr>
                <a:t>Repository owner</a:t>
              </a:r>
            </a:p>
          </p:txBody>
        </p:sp>
      </p:grpSp>
      <p:sp>
        <p:nvSpPr>
          <p:cNvPr id="17" name="TextBox 16">
            <a:extLst>
              <a:ext uri="{FF2B5EF4-FFF2-40B4-BE49-F238E27FC236}">
                <a16:creationId xmlns:a16="http://schemas.microsoft.com/office/drawing/2014/main" id="{70AAF7E4-AEFE-AEF1-69A9-308BCD18676E}"/>
              </a:ext>
            </a:extLst>
          </p:cNvPr>
          <p:cNvSpPr txBox="1"/>
          <p:nvPr/>
        </p:nvSpPr>
        <p:spPr>
          <a:xfrm>
            <a:off x="1585108" y="2186600"/>
            <a:ext cx="2013942" cy="646331"/>
          </a:xfrm>
          <a:prstGeom prst="rect">
            <a:avLst/>
          </a:prstGeom>
          <a:noFill/>
        </p:spPr>
        <p:txBody>
          <a:bodyPr wrap="square" rtlCol="0">
            <a:spAutoFit/>
          </a:bodyPr>
          <a:lstStyle/>
          <a:p>
            <a:r>
              <a:rPr lang="en-US" dirty="0">
                <a:solidFill>
                  <a:schemeClr val="accent1">
                    <a:lumMod val="50000"/>
                  </a:schemeClr>
                </a:solidFill>
              </a:rPr>
              <a:t>Collaborator: Bert (write permission)</a:t>
            </a:r>
          </a:p>
        </p:txBody>
      </p:sp>
      <p:grpSp>
        <p:nvGrpSpPr>
          <p:cNvPr id="67" name="Group 66">
            <a:extLst>
              <a:ext uri="{FF2B5EF4-FFF2-40B4-BE49-F238E27FC236}">
                <a16:creationId xmlns:a16="http://schemas.microsoft.com/office/drawing/2014/main" id="{D8119648-85D6-C359-84C2-B41AF658F22A}"/>
              </a:ext>
            </a:extLst>
          </p:cNvPr>
          <p:cNvGrpSpPr/>
          <p:nvPr/>
        </p:nvGrpSpPr>
        <p:grpSpPr>
          <a:xfrm>
            <a:off x="8383745" y="3698792"/>
            <a:ext cx="278682" cy="467559"/>
            <a:chOff x="7287696" y="3557733"/>
            <a:chExt cx="278682" cy="467559"/>
          </a:xfrm>
        </p:grpSpPr>
        <p:sp>
          <p:nvSpPr>
            <p:cNvPr id="7" name="Oval 6">
              <a:extLst>
                <a:ext uri="{FF2B5EF4-FFF2-40B4-BE49-F238E27FC236}">
                  <a16:creationId xmlns:a16="http://schemas.microsoft.com/office/drawing/2014/main" id="{1995258A-836B-BC49-B06A-7A6E3B63FC5C}"/>
                </a:ext>
              </a:extLst>
            </p:cNvPr>
            <p:cNvSpPr/>
            <p:nvPr/>
          </p:nvSpPr>
          <p:spPr>
            <a:xfrm>
              <a:off x="7396986" y="3930699"/>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46976DF9-6DA2-67E3-844D-E7D1621B10D0}"/>
                </a:ext>
              </a:extLst>
            </p:cNvPr>
            <p:cNvSpPr txBox="1"/>
            <p:nvPr/>
          </p:nvSpPr>
          <p:spPr>
            <a:xfrm>
              <a:off x="7287696" y="3557733"/>
              <a:ext cx="278682" cy="369332"/>
            </a:xfrm>
            <a:prstGeom prst="rect">
              <a:avLst/>
            </a:prstGeom>
            <a:noFill/>
          </p:spPr>
          <p:txBody>
            <a:bodyPr wrap="square" rtlCol="0">
              <a:spAutoFit/>
            </a:bodyPr>
            <a:lstStyle/>
            <a:p>
              <a:r>
                <a:rPr lang="en-US" dirty="0"/>
                <a:t>7</a:t>
              </a:r>
            </a:p>
          </p:txBody>
        </p:sp>
      </p:grpSp>
      <p:cxnSp>
        <p:nvCxnSpPr>
          <p:cNvPr id="10" name="Straight Arrow Connector 9">
            <a:extLst>
              <a:ext uri="{FF2B5EF4-FFF2-40B4-BE49-F238E27FC236}">
                <a16:creationId xmlns:a16="http://schemas.microsoft.com/office/drawing/2014/main" id="{0427F267-8BE0-853A-0F11-AD4A74A3F164}"/>
              </a:ext>
            </a:extLst>
          </p:cNvPr>
          <p:cNvCxnSpPr>
            <a:cxnSpLocks/>
          </p:cNvCxnSpPr>
          <p:nvPr/>
        </p:nvCxnSpPr>
        <p:spPr>
          <a:xfrm>
            <a:off x="8712186" y="4119054"/>
            <a:ext cx="597783"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Oval 10">
            <a:extLst>
              <a:ext uri="{FF2B5EF4-FFF2-40B4-BE49-F238E27FC236}">
                <a16:creationId xmlns:a16="http://schemas.microsoft.com/office/drawing/2014/main" id="{98F1BF3F-D1BD-CCAE-5476-AAFB018696D9}"/>
              </a:ext>
            </a:extLst>
          </p:cNvPr>
          <p:cNvSpPr/>
          <p:nvPr/>
        </p:nvSpPr>
        <p:spPr>
          <a:xfrm>
            <a:off x="9509665" y="4071758"/>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9F10020-DA81-50E3-CFB6-588847F68B48}"/>
              </a:ext>
            </a:extLst>
          </p:cNvPr>
          <p:cNvSpPr txBox="1"/>
          <p:nvPr/>
        </p:nvSpPr>
        <p:spPr>
          <a:xfrm>
            <a:off x="9394472" y="3692827"/>
            <a:ext cx="278677" cy="369332"/>
          </a:xfrm>
          <a:prstGeom prst="rect">
            <a:avLst/>
          </a:prstGeom>
          <a:noFill/>
        </p:spPr>
        <p:txBody>
          <a:bodyPr wrap="square" rtlCol="0">
            <a:spAutoFit/>
          </a:bodyPr>
          <a:lstStyle/>
          <a:p>
            <a:r>
              <a:rPr lang="en-US" dirty="0"/>
              <a:t>8</a:t>
            </a:r>
          </a:p>
        </p:txBody>
      </p:sp>
      <p:cxnSp>
        <p:nvCxnSpPr>
          <p:cNvPr id="15" name="Elbow Connector 14">
            <a:extLst>
              <a:ext uri="{FF2B5EF4-FFF2-40B4-BE49-F238E27FC236}">
                <a16:creationId xmlns:a16="http://schemas.microsoft.com/office/drawing/2014/main" id="{3566CF9D-D7F6-4E99-049C-AB50DF90622C}"/>
              </a:ext>
            </a:extLst>
          </p:cNvPr>
          <p:cNvCxnSpPr>
            <a:cxnSpLocks/>
          </p:cNvCxnSpPr>
          <p:nvPr/>
        </p:nvCxnSpPr>
        <p:spPr>
          <a:xfrm flipV="1">
            <a:off x="9531332" y="3161037"/>
            <a:ext cx="1271481" cy="313175"/>
          </a:xfrm>
          <a:prstGeom prst="bentConnector3">
            <a:avLst>
              <a:gd name="adj1" fmla="val 293"/>
            </a:avLst>
          </a:prstGeom>
          <a:ln w="25400">
            <a:solidFill>
              <a:schemeClr val="accent1">
                <a:lumMod val="50000"/>
              </a:schemeClr>
            </a:solidFill>
            <a:tailEnd type="triangle"/>
          </a:ln>
        </p:spPr>
        <p:style>
          <a:lnRef idx="1">
            <a:schemeClr val="dk1"/>
          </a:lnRef>
          <a:fillRef idx="0">
            <a:schemeClr val="dk1"/>
          </a:fillRef>
          <a:effectRef idx="0">
            <a:schemeClr val="dk1"/>
          </a:effectRef>
          <a:fontRef idx="minor">
            <a:schemeClr val="tx1"/>
          </a:fontRef>
        </p:style>
      </p:cxnSp>
      <p:sp>
        <p:nvSpPr>
          <p:cNvPr id="21" name="TextBox 20">
            <a:extLst>
              <a:ext uri="{FF2B5EF4-FFF2-40B4-BE49-F238E27FC236}">
                <a16:creationId xmlns:a16="http://schemas.microsoft.com/office/drawing/2014/main" id="{0017786B-AA03-3617-F216-7A6863B67997}"/>
              </a:ext>
            </a:extLst>
          </p:cNvPr>
          <p:cNvSpPr txBox="1"/>
          <p:nvPr/>
        </p:nvSpPr>
        <p:spPr>
          <a:xfrm>
            <a:off x="9628548" y="2660782"/>
            <a:ext cx="1174265" cy="307777"/>
          </a:xfrm>
          <a:prstGeom prst="rect">
            <a:avLst/>
          </a:prstGeom>
          <a:noFill/>
          <a:ln>
            <a:noFill/>
          </a:ln>
        </p:spPr>
        <p:txBody>
          <a:bodyPr wrap="square" rtlCol="0">
            <a:spAutoFit/>
          </a:bodyPr>
          <a:lstStyle/>
          <a:p>
            <a:r>
              <a:rPr lang="en-US" sz="1400" b="1" dirty="0">
                <a:solidFill>
                  <a:schemeClr val="accent1">
                    <a:lumMod val="50000"/>
                  </a:schemeClr>
                </a:solidFill>
              </a:rPr>
              <a:t>Bert branch</a:t>
            </a:r>
          </a:p>
        </p:txBody>
      </p:sp>
      <p:cxnSp>
        <p:nvCxnSpPr>
          <p:cNvPr id="24" name="Straight Arrow Connector 23">
            <a:extLst>
              <a:ext uri="{FF2B5EF4-FFF2-40B4-BE49-F238E27FC236}">
                <a16:creationId xmlns:a16="http://schemas.microsoft.com/office/drawing/2014/main" id="{DD12B1EC-AAB4-D501-D038-CD7A60810BC6}"/>
              </a:ext>
            </a:extLst>
          </p:cNvPr>
          <p:cNvCxnSpPr>
            <a:cxnSpLocks/>
          </p:cNvCxnSpPr>
          <p:nvPr/>
        </p:nvCxnSpPr>
        <p:spPr>
          <a:xfrm>
            <a:off x="9748092" y="4119054"/>
            <a:ext cx="1054721"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34" name="TextBox 33">
            <a:extLst>
              <a:ext uri="{FF2B5EF4-FFF2-40B4-BE49-F238E27FC236}">
                <a16:creationId xmlns:a16="http://schemas.microsoft.com/office/drawing/2014/main" id="{4DF88D58-0566-6AC7-0487-24E42FF9E3D1}"/>
              </a:ext>
            </a:extLst>
          </p:cNvPr>
          <p:cNvSpPr txBox="1"/>
          <p:nvPr/>
        </p:nvSpPr>
        <p:spPr>
          <a:xfrm>
            <a:off x="9380748" y="3484213"/>
            <a:ext cx="304974" cy="369332"/>
          </a:xfrm>
          <a:prstGeom prst="rect">
            <a:avLst/>
          </a:prstGeom>
          <a:noFill/>
        </p:spPr>
        <p:txBody>
          <a:bodyPr wrap="square" rtlCol="0">
            <a:spAutoFit/>
          </a:bodyPr>
          <a:lstStyle/>
          <a:p>
            <a:r>
              <a:rPr lang="en-US" dirty="0">
                <a:solidFill>
                  <a:schemeClr val="accent1">
                    <a:lumMod val="50000"/>
                  </a:schemeClr>
                </a:solidFill>
              </a:rPr>
              <a:t>*</a:t>
            </a:r>
          </a:p>
        </p:txBody>
      </p:sp>
      <p:cxnSp>
        <p:nvCxnSpPr>
          <p:cNvPr id="4" name="Straight Arrow Connector 3">
            <a:extLst>
              <a:ext uri="{FF2B5EF4-FFF2-40B4-BE49-F238E27FC236}">
                <a16:creationId xmlns:a16="http://schemas.microsoft.com/office/drawing/2014/main" id="{22158E11-EDBC-4D91-CA46-B1F8E0AEEFAD}"/>
              </a:ext>
            </a:extLst>
          </p:cNvPr>
          <p:cNvCxnSpPr>
            <a:cxnSpLocks/>
          </p:cNvCxnSpPr>
          <p:nvPr/>
        </p:nvCxnSpPr>
        <p:spPr>
          <a:xfrm>
            <a:off x="4447425" y="4110205"/>
            <a:ext cx="424066"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grpSp>
        <p:nvGrpSpPr>
          <p:cNvPr id="81" name="Group 80">
            <a:extLst>
              <a:ext uri="{FF2B5EF4-FFF2-40B4-BE49-F238E27FC236}">
                <a16:creationId xmlns:a16="http://schemas.microsoft.com/office/drawing/2014/main" id="{061079A2-086D-33F6-9F83-29965E1AC701}"/>
              </a:ext>
            </a:extLst>
          </p:cNvPr>
          <p:cNvGrpSpPr/>
          <p:nvPr/>
        </p:nvGrpSpPr>
        <p:grpSpPr>
          <a:xfrm>
            <a:off x="4876592" y="3689419"/>
            <a:ext cx="278682" cy="467559"/>
            <a:chOff x="1987326" y="3521466"/>
            <a:chExt cx="278682" cy="467559"/>
          </a:xfrm>
        </p:grpSpPr>
        <p:sp>
          <p:nvSpPr>
            <p:cNvPr id="9" name="Oval 8">
              <a:extLst>
                <a:ext uri="{FF2B5EF4-FFF2-40B4-BE49-F238E27FC236}">
                  <a16:creationId xmlns:a16="http://schemas.microsoft.com/office/drawing/2014/main" id="{AB9A88B8-A8F3-5B58-8624-B56993DAA8D8}"/>
                </a:ext>
              </a:extLst>
            </p:cNvPr>
            <p:cNvSpPr/>
            <p:nvPr/>
          </p:nvSpPr>
          <p:spPr>
            <a:xfrm>
              <a:off x="2108195" y="3894432"/>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E5F301BB-79B8-5941-0755-6999319698EA}"/>
                </a:ext>
              </a:extLst>
            </p:cNvPr>
            <p:cNvSpPr txBox="1"/>
            <p:nvPr/>
          </p:nvSpPr>
          <p:spPr>
            <a:xfrm>
              <a:off x="1987326" y="3521466"/>
              <a:ext cx="278682" cy="369332"/>
            </a:xfrm>
            <a:prstGeom prst="rect">
              <a:avLst/>
            </a:prstGeom>
            <a:noFill/>
          </p:spPr>
          <p:txBody>
            <a:bodyPr wrap="square" rtlCol="0">
              <a:spAutoFit/>
            </a:bodyPr>
            <a:lstStyle/>
            <a:p>
              <a:r>
                <a:rPr lang="en-US" dirty="0"/>
                <a:t>4</a:t>
              </a:r>
            </a:p>
          </p:txBody>
        </p:sp>
      </p:grpSp>
      <p:cxnSp>
        <p:nvCxnSpPr>
          <p:cNvPr id="33" name="Straight Arrow Connector 32">
            <a:extLst>
              <a:ext uri="{FF2B5EF4-FFF2-40B4-BE49-F238E27FC236}">
                <a16:creationId xmlns:a16="http://schemas.microsoft.com/office/drawing/2014/main" id="{A72413D3-F674-066B-6543-EF9CB98D8811}"/>
              </a:ext>
            </a:extLst>
          </p:cNvPr>
          <p:cNvCxnSpPr>
            <a:cxnSpLocks/>
          </p:cNvCxnSpPr>
          <p:nvPr/>
        </p:nvCxnSpPr>
        <p:spPr>
          <a:xfrm>
            <a:off x="5173567" y="4109681"/>
            <a:ext cx="43789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a:extLst>
              <a:ext uri="{FF2B5EF4-FFF2-40B4-BE49-F238E27FC236}">
                <a16:creationId xmlns:a16="http://schemas.microsoft.com/office/drawing/2014/main" id="{BE3AFB35-2A46-DCFD-5840-8CF0E292E87C}"/>
              </a:ext>
            </a:extLst>
          </p:cNvPr>
          <p:cNvCxnSpPr>
            <a:cxnSpLocks/>
          </p:cNvCxnSpPr>
          <p:nvPr/>
        </p:nvCxnSpPr>
        <p:spPr>
          <a:xfrm>
            <a:off x="5873072" y="4107548"/>
            <a:ext cx="1390429" cy="9679"/>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grpSp>
        <p:nvGrpSpPr>
          <p:cNvPr id="39" name="Group 38">
            <a:extLst>
              <a:ext uri="{FF2B5EF4-FFF2-40B4-BE49-F238E27FC236}">
                <a16:creationId xmlns:a16="http://schemas.microsoft.com/office/drawing/2014/main" id="{231257B3-3374-27B0-307A-B911F0C7D749}"/>
              </a:ext>
            </a:extLst>
          </p:cNvPr>
          <p:cNvGrpSpPr/>
          <p:nvPr/>
        </p:nvGrpSpPr>
        <p:grpSpPr>
          <a:xfrm>
            <a:off x="7263501" y="3717072"/>
            <a:ext cx="327035" cy="454859"/>
            <a:chOff x="8891402" y="3144900"/>
            <a:chExt cx="327035" cy="454859"/>
          </a:xfrm>
        </p:grpSpPr>
        <p:sp>
          <p:nvSpPr>
            <p:cNvPr id="40" name="Oval 39">
              <a:extLst>
                <a:ext uri="{FF2B5EF4-FFF2-40B4-BE49-F238E27FC236}">
                  <a16:creationId xmlns:a16="http://schemas.microsoft.com/office/drawing/2014/main" id="{F9F4B4A2-FAA2-2FE9-96CD-2F72D30F7B22}"/>
                </a:ext>
              </a:extLst>
            </p:cNvPr>
            <p:cNvSpPr/>
            <p:nvPr/>
          </p:nvSpPr>
          <p:spPr>
            <a:xfrm>
              <a:off x="9007936" y="3505166"/>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172D50E6-0F9B-7DFB-58CB-08751D771735}"/>
                </a:ext>
              </a:extLst>
            </p:cNvPr>
            <p:cNvSpPr txBox="1"/>
            <p:nvPr/>
          </p:nvSpPr>
          <p:spPr>
            <a:xfrm>
              <a:off x="8891402" y="3144900"/>
              <a:ext cx="327035" cy="369332"/>
            </a:xfrm>
            <a:prstGeom prst="rect">
              <a:avLst/>
            </a:prstGeom>
            <a:noFill/>
          </p:spPr>
          <p:txBody>
            <a:bodyPr wrap="square" rtlCol="0">
              <a:spAutoFit/>
            </a:bodyPr>
            <a:lstStyle/>
            <a:p>
              <a:r>
                <a:rPr lang="en-US" dirty="0"/>
                <a:t>6</a:t>
              </a:r>
            </a:p>
          </p:txBody>
        </p:sp>
      </p:grpSp>
      <p:cxnSp>
        <p:nvCxnSpPr>
          <p:cNvPr id="42" name="Straight Arrow Connector 41">
            <a:extLst>
              <a:ext uri="{FF2B5EF4-FFF2-40B4-BE49-F238E27FC236}">
                <a16:creationId xmlns:a16="http://schemas.microsoft.com/office/drawing/2014/main" id="{802550D9-510D-923A-3467-CCA5F0A77EB2}"/>
              </a:ext>
            </a:extLst>
          </p:cNvPr>
          <p:cNvCxnSpPr>
            <a:cxnSpLocks/>
          </p:cNvCxnSpPr>
          <p:nvPr/>
        </p:nvCxnSpPr>
        <p:spPr>
          <a:xfrm>
            <a:off x="6246778" y="3202145"/>
            <a:ext cx="377734" cy="0"/>
          </a:xfrm>
          <a:prstGeom prst="straightConnector1">
            <a:avLst/>
          </a:prstGeom>
          <a:ln w="25400">
            <a:solidFill>
              <a:schemeClr val="accent6">
                <a:lumMod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43" name="Elbow Connector 42">
            <a:extLst>
              <a:ext uri="{FF2B5EF4-FFF2-40B4-BE49-F238E27FC236}">
                <a16:creationId xmlns:a16="http://schemas.microsoft.com/office/drawing/2014/main" id="{55D39A20-5803-17BE-05A6-C58BE741231D}"/>
              </a:ext>
            </a:extLst>
          </p:cNvPr>
          <p:cNvCxnSpPr>
            <a:cxnSpLocks/>
          </p:cNvCxnSpPr>
          <p:nvPr/>
        </p:nvCxnSpPr>
        <p:spPr>
          <a:xfrm rot="5400000" flipH="1" flipV="1">
            <a:off x="5717673" y="3222825"/>
            <a:ext cx="288221" cy="246862"/>
          </a:xfrm>
          <a:prstGeom prst="bentConnector3">
            <a:avLst>
              <a:gd name="adj1" fmla="val 101213"/>
            </a:avLst>
          </a:prstGeom>
          <a:ln w="25400">
            <a:solidFill>
              <a:schemeClr val="accent6">
                <a:lumMod val="50000"/>
              </a:schemeClr>
            </a:solidFill>
            <a:tailEnd type="triangle"/>
          </a:ln>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9063CE9D-9BB6-6B4D-0951-501B4F6162C5}"/>
              </a:ext>
            </a:extLst>
          </p:cNvPr>
          <p:cNvSpPr txBox="1"/>
          <p:nvPr/>
        </p:nvSpPr>
        <p:spPr>
          <a:xfrm>
            <a:off x="5392516" y="2481993"/>
            <a:ext cx="3025487" cy="307777"/>
          </a:xfrm>
          <a:prstGeom prst="rect">
            <a:avLst/>
          </a:prstGeom>
          <a:noFill/>
        </p:spPr>
        <p:txBody>
          <a:bodyPr wrap="square" rtlCol="0">
            <a:spAutoFit/>
          </a:bodyPr>
          <a:lstStyle/>
          <a:p>
            <a:r>
              <a:rPr lang="en-US" sz="1400" dirty="0">
                <a:solidFill>
                  <a:schemeClr val="accent6">
                    <a:lumMod val="50000"/>
                  </a:schemeClr>
                </a:solidFill>
              </a:rPr>
              <a:t>Ernie’s development branch</a:t>
            </a:r>
          </a:p>
        </p:txBody>
      </p:sp>
      <p:grpSp>
        <p:nvGrpSpPr>
          <p:cNvPr id="77" name="Group 76">
            <a:extLst>
              <a:ext uri="{FF2B5EF4-FFF2-40B4-BE49-F238E27FC236}">
                <a16:creationId xmlns:a16="http://schemas.microsoft.com/office/drawing/2014/main" id="{6223CAC2-B5B9-B928-97D2-1AC0A44B668D}"/>
              </a:ext>
            </a:extLst>
          </p:cNvPr>
          <p:cNvGrpSpPr/>
          <p:nvPr/>
        </p:nvGrpSpPr>
        <p:grpSpPr>
          <a:xfrm>
            <a:off x="5611465" y="3477509"/>
            <a:ext cx="306538" cy="677336"/>
            <a:chOff x="3692553" y="3349307"/>
            <a:chExt cx="306538" cy="677336"/>
          </a:xfrm>
        </p:grpSpPr>
        <p:sp>
          <p:nvSpPr>
            <p:cNvPr id="35" name="Oval 34">
              <a:extLst>
                <a:ext uri="{FF2B5EF4-FFF2-40B4-BE49-F238E27FC236}">
                  <a16:creationId xmlns:a16="http://schemas.microsoft.com/office/drawing/2014/main" id="{D53E6BDE-5C74-0FA4-01BC-98769D45800B}"/>
                </a:ext>
              </a:extLst>
            </p:cNvPr>
            <p:cNvSpPr/>
            <p:nvPr/>
          </p:nvSpPr>
          <p:spPr>
            <a:xfrm>
              <a:off x="3798579" y="3932050"/>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BB58026D-17A0-8521-C51F-5B759D16B8E1}"/>
                </a:ext>
              </a:extLst>
            </p:cNvPr>
            <p:cNvSpPr txBox="1"/>
            <p:nvPr/>
          </p:nvSpPr>
          <p:spPr>
            <a:xfrm>
              <a:off x="3692553" y="3586941"/>
              <a:ext cx="278677" cy="369332"/>
            </a:xfrm>
            <a:prstGeom prst="rect">
              <a:avLst/>
            </a:prstGeom>
            <a:noFill/>
          </p:spPr>
          <p:txBody>
            <a:bodyPr wrap="square" rtlCol="0">
              <a:spAutoFit/>
            </a:bodyPr>
            <a:lstStyle/>
            <a:p>
              <a:r>
                <a:rPr lang="en-US" dirty="0"/>
                <a:t>5</a:t>
              </a:r>
            </a:p>
          </p:txBody>
        </p:sp>
        <p:sp>
          <p:nvSpPr>
            <p:cNvPr id="48" name="TextBox 47">
              <a:extLst>
                <a:ext uri="{FF2B5EF4-FFF2-40B4-BE49-F238E27FC236}">
                  <a16:creationId xmlns:a16="http://schemas.microsoft.com/office/drawing/2014/main" id="{5142D902-5841-1CDF-6BF9-A7986FCB7A55}"/>
                </a:ext>
              </a:extLst>
            </p:cNvPr>
            <p:cNvSpPr txBox="1"/>
            <p:nvPr/>
          </p:nvSpPr>
          <p:spPr>
            <a:xfrm>
              <a:off x="3694117" y="3349307"/>
              <a:ext cx="304974" cy="369332"/>
            </a:xfrm>
            <a:prstGeom prst="rect">
              <a:avLst/>
            </a:prstGeom>
            <a:noFill/>
          </p:spPr>
          <p:txBody>
            <a:bodyPr wrap="square" rtlCol="0">
              <a:spAutoFit/>
            </a:bodyPr>
            <a:lstStyle/>
            <a:p>
              <a:r>
                <a:rPr lang="en-US" dirty="0"/>
                <a:t>*</a:t>
              </a:r>
            </a:p>
          </p:txBody>
        </p:sp>
      </p:grpSp>
      <p:grpSp>
        <p:nvGrpSpPr>
          <p:cNvPr id="49" name="Group 48">
            <a:extLst>
              <a:ext uri="{FF2B5EF4-FFF2-40B4-BE49-F238E27FC236}">
                <a16:creationId xmlns:a16="http://schemas.microsoft.com/office/drawing/2014/main" id="{F3F9AC36-C757-7E37-9CDF-90DB39A25C4C}"/>
              </a:ext>
            </a:extLst>
          </p:cNvPr>
          <p:cNvGrpSpPr/>
          <p:nvPr/>
        </p:nvGrpSpPr>
        <p:grpSpPr>
          <a:xfrm>
            <a:off x="5873072" y="3150633"/>
            <a:ext cx="471531" cy="445853"/>
            <a:chOff x="8106449" y="2635102"/>
            <a:chExt cx="471531" cy="445853"/>
          </a:xfrm>
        </p:grpSpPr>
        <p:sp>
          <p:nvSpPr>
            <p:cNvPr id="50" name="TextBox 49">
              <a:extLst>
                <a:ext uri="{FF2B5EF4-FFF2-40B4-BE49-F238E27FC236}">
                  <a16:creationId xmlns:a16="http://schemas.microsoft.com/office/drawing/2014/main" id="{932ECDE1-44A6-8737-F00B-FF20256C09AC}"/>
                </a:ext>
              </a:extLst>
            </p:cNvPr>
            <p:cNvSpPr txBox="1"/>
            <p:nvPr/>
          </p:nvSpPr>
          <p:spPr>
            <a:xfrm>
              <a:off x="8106449" y="2711623"/>
              <a:ext cx="471531" cy="369332"/>
            </a:xfrm>
            <a:prstGeom prst="rect">
              <a:avLst/>
            </a:prstGeom>
            <a:noFill/>
          </p:spPr>
          <p:txBody>
            <a:bodyPr wrap="square" rtlCol="0">
              <a:spAutoFit/>
            </a:bodyPr>
            <a:lstStyle/>
            <a:p>
              <a:r>
                <a:rPr lang="en-US" dirty="0">
                  <a:solidFill>
                    <a:schemeClr val="accent6">
                      <a:lumMod val="50000"/>
                    </a:schemeClr>
                  </a:solidFill>
                </a:rPr>
                <a:t>5a</a:t>
              </a:r>
            </a:p>
          </p:txBody>
        </p:sp>
        <p:sp>
          <p:nvSpPr>
            <p:cNvPr id="51" name="Oval 50">
              <a:extLst>
                <a:ext uri="{FF2B5EF4-FFF2-40B4-BE49-F238E27FC236}">
                  <a16:creationId xmlns:a16="http://schemas.microsoft.com/office/drawing/2014/main" id="{EEBE769C-EC50-05A1-F665-F7E0910CB521}"/>
                </a:ext>
              </a:extLst>
            </p:cNvPr>
            <p:cNvSpPr/>
            <p:nvPr/>
          </p:nvSpPr>
          <p:spPr>
            <a:xfrm>
              <a:off x="8294919" y="2635102"/>
              <a:ext cx="94593" cy="94593"/>
            </a:xfrm>
            <a:prstGeom prst="ellipse">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2" name="Group 51">
            <a:extLst>
              <a:ext uri="{FF2B5EF4-FFF2-40B4-BE49-F238E27FC236}">
                <a16:creationId xmlns:a16="http://schemas.microsoft.com/office/drawing/2014/main" id="{B12A7F29-E570-0C8E-1972-A7A64115B8D4}"/>
              </a:ext>
            </a:extLst>
          </p:cNvPr>
          <p:cNvGrpSpPr/>
          <p:nvPr/>
        </p:nvGrpSpPr>
        <p:grpSpPr>
          <a:xfrm>
            <a:off x="6576575" y="3150633"/>
            <a:ext cx="471531" cy="445853"/>
            <a:chOff x="8106449" y="2635102"/>
            <a:chExt cx="471531" cy="445853"/>
          </a:xfrm>
        </p:grpSpPr>
        <p:sp>
          <p:nvSpPr>
            <p:cNvPr id="53" name="TextBox 52">
              <a:extLst>
                <a:ext uri="{FF2B5EF4-FFF2-40B4-BE49-F238E27FC236}">
                  <a16:creationId xmlns:a16="http://schemas.microsoft.com/office/drawing/2014/main" id="{62E2ECE5-EDF8-2584-B398-2D1A402B3F75}"/>
                </a:ext>
              </a:extLst>
            </p:cNvPr>
            <p:cNvSpPr txBox="1"/>
            <p:nvPr/>
          </p:nvSpPr>
          <p:spPr>
            <a:xfrm>
              <a:off x="8106449" y="2711623"/>
              <a:ext cx="471531" cy="369332"/>
            </a:xfrm>
            <a:prstGeom prst="rect">
              <a:avLst/>
            </a:prstGeom>
            <a:noFill/>
          </p:spPr>
          <p:txBody>
            <a:bodyPr wrap="square" rtlCol="0">
              <a:spAutoFit/>
            </a:bodyPr>
            <a:lstStyle/>
            <a:p>
              <a:r>
                <a:rPr lang="en-US" dirty="0">
                  <a:solidFill>
                    <a:schemeClr val="accent6">
                      <a:lumMod val="50000"/>
                    </a:schemeClr>
                  </a:solidFill>
                </a:rPr>
                <a:t>5b</a:t>
              </a:r>
            </a:p>
          </p:txBody>
        </p:sp>
        <p:sp>
          <p:nvSpPr>
            <p:cNvPr id="54" name="Oval 53">
              <a:extLst>
                <a:ext uri="{FF2B5EF4-FFF2-40B4-BE49-F238E27FC236}">
                  <a16:creationId xmlns:a16="http://schemas.microsoft.com/office/drawing/2014/main" id="{22C637B3-DD8E-C78A-3AF0-37003709F7CA}"/>
                </a:ext>
              </a:extLst>
            </p:cNvPr>
            <p:cNvSpPr/>
            <p:nvPr/>
          </p:nvSpPr>
          <p:spPr>
            <a:xfrm>
              <a:off x="8294919" y="2635102"/>
              <a:ext cx="94593" cy="94593"/>
            </a:xfrm>
            <a:prstGeom prst="ellipse">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5" name="Straight Arrow Connector 54">
            <a:extLst>
              <a:ext uri="{FF2B5EF4-FFF2-40B4-BE49-F238E27FC236}">
                <a16:creationId xmlns:a16="http://schemas.microsoft.com/office/drawing/2014/main" id="{9D58C3EC-7603-933B-FC81-6E5F96A85522}"/>
              </a:ext>
            </a:extLst>
          </p:cNvPr>
          <p:cNvCxnSpPr>
            <a:cxnSpLocks/>
          </p:cNvCxnSpPr>
          <p:nvPr/>
        </p:nvCxnSpPr>
        <p:spPr>
          <a:xfrm>
            <a:off x="6973628" y="3325877"/>
            <a:ext cx="353093" cy="468071"/>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grpSp>
        <p:nvGrpSpPr>
          <p:cNvPr id="71" name="Group 70">
            <a:extLst>
              <a:ext uri="{FF2B5EF4-FFF2-40B4-BE49-F238E27FC236}">
                <a16:creationId xmlns:a16="http://schemas.microsoft.com/office/drawing/2014/main" id="{D7728701-372F-5850-52EF-97A92CF795C8}"/>
              </a:ext>
            </a:extLst>
          </p:cNvPr>
          <p:cNvGrpSpPr/>
          <p:nvPr/>
        </p:nvGrpSpPr>
        <p:grpSpPr>
          <a:xfrm>
            <a:off x="6930096" y="2999142"/>
            <a:ext cx="444512" cy="369332"/>
            <a:chOff x="6516169" y="1457728"/>
            <a:chExt cx="444512" cy="369332"/>
          </a:xfrm>
        </p:grpSpPr>
        <p:cxnSp>
          <p:nvCxnSpPr>
            <p:cNvPr id="59" name="Straight Arrow Connector 58">
              <a:extLst>
                <a:ext uri="{FF2B5EF4-FFF2-40B4-BE49-F238E27FC236}">
                  <a16:creationId xmlns:a16="http://schemas.microsoft.com/office/drawing/2014/main" id="{2589F806-4798-AC2A-46DE-3A9DF6968B55}"/>
                </a:ext>
              </a:extLst>
            </p:cNvPr>
            <p:cNvCxnSpPr>
              <a:cxnSpLocks/>
            </p:cNvCxnSpPr>
            <p:nvPr/>
          </p:nvCxnSpPr>
          <p:spPr>
            <a:xfrm>
              <a:off x="6516169" y="1662017"/>
              <a:ext cx="235519" cy="0"/>
            </a:xfrm>
            <a:prstGeom prst="straightConnector1">
              <a:avLst/>
            </a:prstGeom>
            <a:ln w="25400">
              <a:solidFill>
                <a:schemeClr val="accent6">
                  <a:lumMod val="50000"/>
                </a:schemeClr>
              </a:solidFill>
              <a:tailEnd type="none"/>
            </a:ln>
          </p:spPr>
          <p:style>
            <a:lnRef idx="1">
              <a:schemeClr val="dk1"/>
            </a:lnRef>
            <a:fillRef idx="0">
              <a:schemeClr val="dk1"/>
            </a:fillRef>
            <a:effectRef idx="0">
              <a:schemeClr val="dk1"/>
            </a:effectRef>
            <a:fontRef idx="minor">
              <a:schemeClr val="tx1"/>
            </a:fontRef>
          </p:style>
        </p:cxnSp>
        <p:sp>
          <p:nvSpPr>
            <p:cNvPr id="60" name="TextBox 59">
              <a:extLst>
                <a:ext uri="{FF2B5EF4-FFF2-40B4-BE49-F238E27FC236}">
                  <a16:creationId xmlns:a16="http://schemas.microsoft.com/office/drawing/2014/main" id="{844C3951-23D3-E6D1-67BB-E426D0066634}"/>
                </a:ext>
              </a:extLst>
            </p:cNvPr>
            <p:cNvSpPr txBox="1"/>
            <p:nvPr/>
          </p:nvSpPr>
          <p:spPr>
            <a:xfrm>
              <a:off x="6655707" y="1457728"/>
              <a:ext cx="304974" cy="369332"/>
            </a:xfrm>
            <a:prstGeom prst="rect">
              <a:avLst/>
            </a:prstGeom>
            <a:noFill/>
          </p:spPr>
          <p:txBody>
            <a:bodyPr wrap="square" rtlCol="0">
              <a:spAutoFit/>
            </a:bodyPr>
            <a:lstStyle/>
            <a:p>
              <a:r>
                <a:rPr lang="en-US" dirty="0">
                  <a:solidFill>
                    <a:schemeClr val="accent6">
                      <a:lumMod val="50000"/>
                    </a:schemeClr>
                  </a:solidFill>
                </a:rPr>
                <a:t>x</a:t>
              </a:r>
            </a:p>
          </p:txBody>
        </p:sp>
      </p:grpSp>
      <p:cxnSp>
        <p:nvCxnSpPr>
          <p:cNvPr id="62" name="Straight Arrow Connector 61">
            <a:extLst>
              <a:ext uri="{FF2B5EF4-FFF2-40B4-BE49-F238E27FC236}">
                <a16:creationId xmlns:a16="http://schemas.microsoft.com/office/drawing/2014/main" id="{B9030082-14C6-FC3B-CAE6-708C614B718D}"/>
              </a:ext>
            </a:extLst>
          </p:cNvPr>
          <p:cNvCxnSpPr>
            <a:cxnSpLocks/>
          </p:cNvCxnSpPr>
          <p:nvPr/>
        </p:nvCxnSpPr>
        <p:spPr>
          <a:xfrm>
            <a:off x="7637246" y="4117689"/>
            <a:ext cx="679665"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92" name="TextBox 91">
            <a:extLst>
              <a:ext uri="{FF2B5EF4-FFF2-40B4-BE49-F238E27FC236}">
                <a16:creationId xmlns:a16="http://schemas.microsoft.com/office/drawing/2014/main" id="{A2573457-7185-7B26-3133-E2A46497FADD}"/>
              </a:ext>
            </a:extLst>
          </p:cNvPr>
          <p:cNvSpPr txBox="1"/>
          <p:nvPr/>
        </p:nvSpPr>
        <p:spPr>
          <a:xfrm>
            <a:off x="732157" y="3930586"/>
            <a:ext cx="1300555" cy="307777"/>
          </a:xfrm>
          <a:prstGeom prst="rect">
            <a:avLst/>
          </a:prstGeom>
          <a:noFill/>
        </p:spPr>
        <p:txBody>
          <a:bodyPr wrap="square" rtlCol="0">
            <a:spAutoFit/>
          </a:bodyPr>
          <a:lstStyle/>
          <a:p>
            <a:r>
              <a:rPr lang="en-US" sz="1400" dirty="0"/>
              <a:t>[initial commit]</a:t>
            </a:r>
          </a:p>
        </p:txBody>
      </p:sp>
      <p:cxnSp>
        <p:nvCxnSpPr>
          <p:cNvPr id="99" name="Straight Arrow Connector 98">
            <a:extLst>
              <a:ext uri="{FF2B5EF4-FFF2-40B4-BE49-F238E27FC236}">
                <a16:creationId xmlns:a16="http://schemas.microsoft.com/office/drawing/2014/main" id="{CCC9AAEC-C248-DB82-76D0-9206E71C72FB}"/>
              </a:ext>
            </a:extLst>
          </p:cNvPr>
          <p:cNvCxnSpPr>
            <a:cxnSpLocks/>
          </p:cNvCxnSpPr>
          <p:nvPr/>
        </p:nvCxnSpPr>
        <p:spPr>
          <a:xfrm>
            <a:off x="3618387" y="4110205"/>
            <a:ext cx="424066"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grpSp>
        <p:nvGrpSpPr>
          <p:cNvPr id="100" name="Group 99">
            <a:extLst>
              <a:ext uri="{FF2B5EF4-FFF2-40B4-BE49-F238E27FC236}">
                <a16:creationId xmlns:a16="http://schemas.microsoft.com/office/drawing/2014/main" id="{C332971D-9D1A-966B-4487-26F46BDB86AF}"/>
              </a:ext>
            </a:extLst>
          </p:cNvPr>
          <p:cNvGrpSpPr/>
          <p:nvPr/>
        </p:nvGrpSpPr>
        <p:grpSpPr>
          <a:xfrm>
            <a:off x="4047554" y="3689419"/>
            <a:ext cx="278682" cy="467559"/>
            <a:chOff x="1987326" y="3521466"/>
            <a:chExt cx="278682" cy="467559"/>
          </a:xfrm>
        </p:grpSpPr>
        <p:sp>
          <p:nvSpPr>
            <p:cNvPr id="101" name="Oval 100">
              <a:extLst>
                <a:ext uri="{FF2B5EF4-FFF2-40B4-BE49-F238E27FC236}">
                  <a16:creationId xmlns:a16="http://schemas.microsoft.com/office/drawing/2014/main" id="{03906C4B-EBD8-932A-985F-55C8D89B0150}"/>
                </a:ext>
              </a:extLst>
            </p:cNvPr>
            <p:cNvSpPr/>
            <p:nvPr/>
          </p:nvSpPr>
          <p:spPr>
            <a:xfrm>
              <a:off x="2108195" y="3894432"/>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a:extLst>
                <a:ext uri="{FF2B5EF4-FFF2-40B4-BE49-F238E27FC236}">
                  <a16:creationId xmlns:a16="http://schemas.microsoft.com/office/drawing/2014/main" id="{AB567A94-91B7-532C-3134-A686FF500BF9}"/>
                </a:ext>
              </a:extLst>
            </p:cNvPr>
            <p:cNvSpPr txBox="1"/>
            <p:nvPr/>
          </p:nvSpPr>
          <p:spPr>
            <a:xfrm>
              <a:off x="1987326" y="3521466"/>
              <a:ext cx="278682" cy="369332"/>
            </a:xfrm>
            <a:prstGeom prst="rect">
              <a:avLst/>
            </a:prstGeom>
            <a:noFill/>
          </p:spPr>
          <p:txBody>
            <a:bodyPr wrap="square" rtlCol="0">
              <a:spAutoFit/>
            </a:bodyPr>
            <a:lstStyle/>
            <a:p>
              <a:r>
                <a:rPr lang="en-US" dirty="0"/>
                <a:t>3</a:t>
              </a:r>
            </a:p>
          </p:txBody>
        </p:sp>
      </p:grpSp>
      <p:cxnSp>
        <p:nvCxnSpPr>
          <p:cNvPr id="103" name="Straight Arrow Connector 102">
            <a:extLst>
              <a:ext uri="{FF2B5EF4-FFF2-40B4-BE49-F238E27FC236}">
                <a16:creationId xmlns:a16="http://schemas.microsoft.com/office/drawing/2014/main" id="{C22727C2-84F3-12AD-B756-6C0A23615788}"/>
              </a:ext>
            </a:extLst>
          </p:cNvPr>
          <p:cNvCxnSpPr>
            <a:cxnSpLocks/>
          </p:cNvCxnSpPr>
          <p:nvPr/>
        </p:nvCxnSpPr>
        <p:spPr>
          <a:xfrm>
            <a:off x="2825178" y="4110205"/>
            <a:ext cx="424066"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grpSp>
        <p:nvGrpSpPr>
          <p:cNvPr id="104" name="Group 103">
            <a:extLst>
              <a:ext uri="{FF2B5EF4-FFF2-40B4-BE49-F238E27FC236}">
                <a16:creationId xmlns:a16="http://schemas.microsoft.com/office/drawing/2014/main" id="{D49FC532-EAB5-2194-9D0F-3C41F3EEE635}"/>
              </a:ext>
            </a:extLst>
          </p:cNvPr>
          <p:cNvGrpSpPr/>
          <p:nvPr/>
        </p:nvGrpSpPr>
        <p:grpSpPr>
          <a:xfrm>
            <a:off x="3254345" y="3689419"/>
            <a:ext cx="278682" cy="467559"/>
            <a:chOff x="1987326" y="3521466"/>
            <a:chExt cx="278682" cy="467559"/>
          </a:xfrm>
        </p:grpSpPr>
        <p:sp>
          <p:nvSpPr>
            <p:cNvPr id="105" name="Oval 104">
              <a:extLst>
                <a:ext uri="{FF2B5EF4-FFF2-40B4-BE49-F238E27FC236}">
                  <a16:creationId xmlns:a16="http://schemas.microsoft.com/office/drawing/2014/main" id="{2D118494-EA05-6FE1-41C5-279A424286FD}"/>
                </a:ext>
              </a:extLst>
            </p:cNvPr>
            <p:cNvSpPr/>
            <p:nvPr/>
          </p:nvSpPr>
          <p:spPr>
            <a:xfrm>
              <a:off x="2108195" y="3894432"/>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a:extLst>
                <a:ext uri="{FF2B5EF4-FFF2-40B4-BE49-F238E27FC236}">
                  <a16:creationId xmlns:a16="http://schemas.microsoft.com/office/drawing/2014/main" id="{8C8E3575-38A2-6DA1-1EDE-81F2A9DD1DF3}"/>
                </a:ext>
              </a:extLst>
            </p:cNvPr>
            <p:cNvSpPr txBox="1"/>
            <p:nvPr/>
          </p:nvSpPr>
          <p:spPr>
            <a:xfrm>
              <a:off x="1987326" y="3521466"/>
              <a:ext cx="278682" cy="369332"/>
            </a:xfrm>
            <a:prstGeom prst="rect">
              <a:avLst/>
            </a:prstGeom>
            <a:noFill/>
          </p:spPr>
          <p:txBody>
            <a:bodyPr wrap="square" rtlCol="0">
              <a:spAutoFit/>
            </a:bodyPr>
            <a:lstStyle/>
            <a:p>
              <a:r>
                <a:rPr lang="en-US" dirty="0"/>
                <a:t>2</a:t>
              </a:r>
            </a:p>
          </p:txBody>
        </p:sp>
      </p:grpSp>
      <p:cxnSp>
        <p:nvCxnSpPr>
          <p:cNvPr id="107" name="Straight Arrow Connector 106">
            <a:extLst>
              <a:ext uri="{FF2B5EF4-FFF2-40B4-BE49-F238E27FC236}">
                <a16:creationId xmlns:a16="http://schemas.microsoft.com/office/drawing/2014/main" id="{52D4E70D-B7EF-C9B2-1621-0A918BBA9377}"/>
              </a:ext>
            </a:extLst>
          </p:cNvPr>
          <p:cNvCxnSpPr>
            <a:cxnSpLocks/>
          </p:cNvCxnSpPr>
          <p:nvPr/>
        </p:nvCxnSpPr>
        <p:spPr>
          <a:xfrm>
            <a:off x="2017066" y="4110205"/>
            <a:ext cx="424066"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grpSp>
        <p:nvGrpSpPr>
          <p:cNvPr id="108" name="Group 107">
            <a:extLst>
              <a:ext uri="{FF2B5EF4-FFF2-40B4-BE49-F238E27FC236}">
                <a16:creationId xmlns:a16="http://schemas.microsoft.com/office/drawing/2014/main" id="{41F20594-7AE5-057C-E9EE-D03B917E95EA}"/>
              </a:ext>
            </a:extLst>
          </p:cNvPr>
          <p:cNvGrpSpPr/>
          <p:nvPr/>
        </p:nvGrpSpPr>
        <p:grpSpPr>
          <a:xfrm>
            <a:off x="2446233" y="3689419"/>
            <a:ext cx="278682" cy="467559"/>
            <a:chOff x="1987326" y="3521466"/>
            <a:chExt cx="278682" cy="467559"/>
          </a:xfrm>
        </p:grpSpPr>
        <p:sp>
          <p:nvSpPr>
            <p:cNvPr id="109" name="Oval 108">
              <a:extLst>
                <a:ext uri="{FF2B5EF4-FFF2-40B4-BE49-F238E27FC236}">
                  <a16:creationId xmlns:a16="http://schemas.microsoft.com/office/drawing/2014/main" id="{F17732BD-9E90-45BB-659A-B686DF7BF03F}"/>
                </a:ext>
              </a:extLst>
            </p:cNvPr>
            <p:cNvSpPr/>
            <p:nvPr/>
          </p:nvSpPr>
          <p:spPr>
            <a:xfrm>
              <a:off x="2108195" y="3894432"/>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TextBox 109">
              <a:extLst>
                <a:ext uri="{FF2B5EF4-FFF2-40B4-BE49-F238E27FC236}">
                  <a16:creationId xmlns:a16="http://schemas.microsoft.com/office/drawing/2014/main" id="{30175BB9-F8C7-CCA8-480A-22A957F01022}"/>
                </a:ext>
              </a:extLst>
            </p:cNvPr>
            <p:cNvSpPr txBox="1"/>
            <p:nvPr/>
          </p:nvSpPr>
          <p:spPr>
            <a:xfrm>
              <a:off x="1987326" y="3521466"/>
              <a:ext cx="278682" cy="369332"/>
            </a:xfrm>
            <a:prstGeom prst="rect">
              <a:avLst/>
            </a:prstGeom>
            <a:noFill/>
          </p:spPr>
          <p:txBody>
            <a:bodyPr wrap="square" rtlCol="0">
              <a:spAutoFit/>
            </a:bodyPr>
            <a:lstStyle/>
            <a:p>
              <a:r>
                <a:rPr lang="en-US" dirty="0"/>
                <a:t>1</a:t>
              </a:r>
            </a:p>
          </p:txBody>
        </p:sp>
      </p:grpSp>
      <p:sp>
        <p:nvSpPr>
          <p:cNvPr id="22" name="Oval 21">
            <a:extLst>
              <a:ext uri="{FF2B5EF4-FFF2-40B4-BE49-F238E27FC236}">
                <a16:creationId xmlns:a16="http://schemas.microsoft.com/office/drawing/2014/main" id="{45B8CF8D-4762-CB55-4E2A-4194FC7108B7}"/>
              </a:ext>
            </a:extLst>
          </p:cNvPr>
          <p:cNvSpPr/>
          <p:nvPr/>
        </p:nvSpPr>
        <p:spPr>
          <a:xfrm>
            <a:off x="10962922" y="3095627"/>
            <a:ext cx="94593" cy="94593"/>
          </a:xfrm>
          <a:prstGeom prst="ellipse">
            <a:avLst/>
          </a:prstGeom>
          <a:solidFill>
            <a:schemeClr val="accent1"/>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8322BB1B-A909-0B26-7C5E-06B966299510}"/>
              </a:ext>
            </a:extLst>
          </p:cNvPr>
          <p:cNvSpPr/>
          <p:nvPr/>
        </p:nvSpPr>
        <p:spPr>
          <a:xfrm>
            <a:off x="10989853" y="4071758"/>
            <a:ext cx="94593" cy="94593"/>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55515459-AF3A-AC99-D870-8C219EB748E4}"/>
              </a:ext>
            </a:extLst>
          </p:cNvPr>
          <p:cNvCxnSpPr>
            <a:cxnSpLocks/>
          </p:cNvCxnSpPr>
          <p:nvPr/>
        </p:nvCxnSpPr>
        <p:spPr>
          <a:xfrm flipH="1">
            <a:off x="11030014" y="3411820"/>
            <a:ext cx="6822" cy="238359"/>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B9FB2AD1-6870-D114-4AB6-E4CE009B55A3}"/>
              </a:ext>
            </a:extLst>
          </p:cNvPr>
          <p:cNvSpPr txBox="1"/>
          <p:nvPr/>
        </p:nvSpPr>
        <p:spPr>
          <a:xfrm>
            <a:off x="10830405" y="2613918"/>
            <a:ext cx="706370" cy="369332"/>
          </a:xfrm>
          <a:prstGeom prst="rect">
            <a:avLst/>
          </a:prstGeom>
          <a:noFill/>
        </p:spPr>
        <p:txBody>
          <a:bodyPr wrap="square" rtlCol="0">
            <a:spAutoFit/>
          </a:bodyPr>
          <a:lstStyle/>
          <a:p>
            <a:r>
              <a:rPr lang="en-US" dirty="0">
                <a:solidFill>
                  <a:schemeClr val="accent1">
                    <a:lumMod val="50000"/>
                  </a:schemeClr>
                </a:solidFill>
              </a:rPr>
              <a:t>8</a:t>
            </a:r>
            <a:r>
              <a:rPr lang="en-US" baseline="-25000" dirty="0">
                <a:solidFill>
                  <a:schemeClr val="accent1">
                    <a:lumMod val="50000"/>
                  </a:schemeClr>
                </a:solidFill>
              </a:rPr>
              <a:t>bert</a:t>
            </a:r>
            <a:endParaRPr lang="en-US" dirty="0">
              <a:solidFill>
                <a:schemeClr val="accent1">
                  <a:lumMod val="50000"/>
                </a:schemeClr>
              </a:solidFill>
            </a:endParaRPr>
          </a:p>
        </p:txBody>
      </p:sp>
      <p:sp>
        <p:nvSpPr>
          <p:cNvPr id="26" name="TextBox 25">
            <a:extLst>
              <a:ext uri="{FF2B5EF4-FFF2-40B4-BE49-F238E27FC236}">
                <a16:creationId xmlns:a16="http://schemas.microsoft.com/office/drawing/2014/main" id="{C59F4086-0E36-F43A-9182-264DCF687373}"/>
              </a:ext>
            </a:extLst>
          </p:cNvPr>
          <p:cNvSpPr txBox="1"/>
          <p:nvPr/>
        </p:nvSpPr>
        <p:spPr>
          <a:xfrm>
            <a:off x="10897498" y="3658949"/>
            <a:ext cx="278677" cy="369332"/>
          </a:xfrm>
          <a:prstGeom prst="rect">
            <a:avLst/>
          </a:prstGeom>
          <a:noFill/>
        </p:spPr>
        <p:txBody>
          <a:bodyPr wrap="square" rtlCol="0">
            <a:spAutoFit/>
          </a:bodyPr>
          <a:lstStyle/>
          <a:p>
            <a:r>
              <a:rPr lang="en-US" dirty="0"/>
              <a:t>9</a:t>
            </a:r>
          </a:p>
        </p:txBody>
      </p:sp>
      <p:grpSp>
        <p:nvGrpSpPr>
          <p:cNvPr id="27" name="Group 26">
            <a:extLst>
              <a:ext uri="{FF2B5EF4-FFF2-40B4-BE49-F238E27FC236}">
                <a16:creationId xmlns:a16="http://schemas.microsoft.com/office/drawing/2014/main" id="{B4A10EEF-A79A-A2C9-63CF-89DC90CC7D7F}"/>
              </a:ext>
            </a:extLst>
          </p:cNvPr>
          <p:cNvGrpSpPr/>
          <p:nvPr/>
        </p:nvGrpSpPr>
        <p:grpSpPr>
          <a:xfrm>
            <a:off x="11102260" y="2929286"/>
            <a:ext cx="454268" cy="369332"/>
            <a:chOff x="8734731" y="2470933"/>
            <a:chExt cx="454268" cy="369332"/>
          </a:xfrm>
        </p:grpSpPr>
        <p:cxnSp>
          <p:nvCxnSpPr>
            <p:cNvPr id="30" name="Straight Arrow Connector 29">
              <a:extLst>
                <a:ext uri="{FF2B5EF4-FFF2-40B4-BE49-F238E27FC236}">
                  <a16:creationId xmlns:a16="http://schemas.microsoft.com/office/drawing/2014/main" id="{3776C2F9-8EA1-6071-7977-052BEF3FB991}"/>
                </a:ext>
              </a:extLst>
            </p:cNvPr>
            <p:cNvCxnSpPr>
              <a:cxnSpLocks/>
            </p:cNvCxnSpPr>
            <p:nvPr/>
          </p:nvCxnSpPr>
          <p:spPr>
            <a:xfrm>
              <a:off x="8734731" y="2666817"/>
              <a:ext cx="245776" cy="0"/>
            </a:xfrm>
            <a:prstGeom prst="straightConnector1">
              <a:avLst/>
            </a:prstGeom>
            <a:ln w="25400">
              <a:solidFill>
                <a:schemeClr val="accent3">
                  <a:lumMod val="50000"/>
                </a:schemeClr>
              </a:solidFill>
              <a:tailEnd type="none"/>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7CF7876E-1269-2DB1-C357-46A076F90082}"/>
                </a:ext>
              </a:extLst>
            </p:cNvPr>
            <p:cNvSpPr txBox="1"/>
            <p:nvPr/>
          </p:nvSpPr>
          <p:spPr>
            <a:xfrm>
              <a:off x="8884025" y="2470933"/>
              <a:ext cx="304974" cy="369332"/>
            </a:xfrm>
            <a:prstGeom prst="rect">
              <a:avLst/>
            </a:prstGeom>
            <a:noFill/>
          </p:spPr>
          <p:txBody>
            <a:bodyPr wrap="square" rtlCol="0">
              <a:spAutoFit/>
            </a:bodyPr>
            <a:lstStyle/>
            <a:p>
              <a:r>
                <a:rPr lang="en-US" dirty="0">
                  <a:solidFill>
                    <a:schemeClr val="accent1">
                      <a:lumMod val="50000"/>
                    </a:schemeClr>
                  </a:solidFill>
                </a:rPr>
                <a:t>x</a:t>
              </a:r>
            </a:p>
          </p:txBody>
        </p:sp>
      </p:grpSp>
      <p:cxnSp>
        <p:nvCxnSpPr>
          <p:cNvPr id="111" name="Straight Arrow Connector 110">
            <a:extLst>
              <a:ext uri="{FF2B5EF4-FFF2-40B4-BE49-F238E27FC236}">
                <a16:creationId xmlns:a16="http://schemas.microsoft.com/office/drawing/2014/main" id="{99293E64-77F6-F174-21AE-AAE83D078E56}"/>
              </a:ext>
            </a:extLst>
          </p:cNvPr>
          <p:cNvCxnSpPr>
            <a:cxnSpLocks/>
          </p:cNvCxnSpPr>
          <p:nvPr/>
        </p:nvCxnSpPr>
        <p:spPr>
          <a:xfrm>
            <a:off x="11257505" y="4123433"/>
            <a:ext cx="704836"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pic>
        <p:nvPicPr>
          <p:cNvPr id="117" name="Picture 116" descr="A yellow puppet with a red nose and a white shirt&#10;&#10;Description automatically generated">
            <a:extLst>
              <a:ext uri="{FF2B5EF4-FFF2-40B4-BE49-F238E27FC236}">
                <a16:creationId xmlns:a16="http://schemas.microsoft.com/office/drawing/2014/main" id="{920480F9-0553-2AC0-4646-AD01C32FCA54}"/>
              </a:ext>
            </a:extLst>
          </p:cNvPr>
          <p:cNvPicPr>
            <a:picLocks noChangeAspect="1"/>
          </p:cNvPicPr>
          <p:nvPr/>
        </p:nvPicPr>
        <p:blipFill>
          <a:blip r:embed="rId2"/>
          <a:stretch>
            <a:fillRect/>
          </a:stretch>
        </p:blipFill>
        <p:spPr>
          <a:xfrm>
            <a:off x="10880154" y="2362567"/>
            <a:ext cx="222106" cy="281103"/>
          </a:xfrm>
          <a:prstGeom prst="roundRect">
            <a:avLst/>
          </a:prstGeom>
        </p:spPr>
      </p:pic>
      <p:pic>
        <p:nvPicPr>
          <p:cNvPr id="118" name="Picture 117" descr="A close up of a puppet&#10;&#10;Description automatically generated">
            <a:extLst>
              <a:ext uri="{FF2B5EF4-FFF2-40B4-BE49-F238E27FC236}">
                <a16:creationId xmlns:a16="http://schemas.microsoft.com/office/drawing/2014/main" id="{AEF2288F-643F-2D0C-745A-58D1A516362B}"/>
              </a:ext>
            </a:extLst>
          </p:cNvPr>
          <p:cNvPicPr>
            <a:picLocks noChangeAspect="1"/>
          </p:cNvPicPr>
          <p:nvPr/>
        </p:nvPicPr>
        <p:blipFill>
          <a:blip r:embed="rId3"/>
          <a:stretch>
            <a:fillRect/>
          </a:stretch>
        </p:blipFill>
        <p:spPr>
          <a:xfrm>
            <a:off x="2524777" y="4238363"/>
            <a:ext cx="200138" cy="185284"/>
          </a:xfrm>
          <a:prstGeom prst="ellipse">
            <a:avLst/>
          </a:prstGeom>
        </p:spPr>
      </p:pic>
      <p:pic>
        <p:nvPicPr>
          <p:cNvPr id="119" name="Picture 118" descr="A close up of a puppet&#10;&#10;Description automatically generated">
            <a:extLst>
              <a:ext uri="{FF2B5EF4-FFF2-40B4-BE49-F238E27FC236}">
                <a16:creationId xmlns:a16="http://schemas.microsoft.com/office/drawing/2014/main" id="{1B0740A6-BFCF-E25D-650A-D4A5FC778A43}"/>
              </a:ext>
            </a:extLst>
          </p:cNvPr>
          <p:cNvPicPr>
            <a:picLocks noChangeAspect="1"/>
          </p:cNvPicPr>
          <p:nvPr/>
        </p:nvPicPr>
        <p:blipFill>
          <a:blip r:embed="rId3"/>
          <a:stretch>
            <a:fillRect/>
          </a:stretch>
        </p:blipFill>
        <p:spPr>
          <a:xfrm>
            <a:off x="3322441" y="4238363"/>
            <a:ext cx="200138" cy="185284"/>
          </a:xfrm>
          <a:prstGeom prst="ellipse">
            <a:avLst/>
          </a:prstGeom>
        </p:spPr>
      </p:pic>
      <p:pic>
        <p:nvPicPr>
          <p:cNvPr id="120" name="Picture 119" descr="A close up of a puppet&#10;&#10;Description automatically generated">
            <a:extLst>
              <a:ext uri="{FF2B5EF4-FFF2-40B4-BE49-F238E27FC236}">
                <a16:creationId xmlns:a16="http://schemas.microsoft.com/office/drawing/2014/main" id="{FA24D78B-F1DE-1065-92D1-64F7797A536C}"/>
              </a:ext>
            </a:extLst>
          </p:cNvPr>
          <p:cNvPicPr>
            <a:picLocks noChangeAspect="1"/>
          </p:cNvPicPr>
          <p:nvPr/>
        </p:nvPicPr>
        <p:blipFill>
          <a:blip r:embed="rId3"/>
          <a:stretch>
            <a:fillRect/>
          </a:stretch>
        </p:blipFill>
        <p:spPr>
          <a:xfrm>
            <a:off x="4115650" y="4238363"/>
            <a:ext cx="200138" cy="185284"/>
          </a:xfrm>
          <a:prstGeom prst="ellipse">
            <a:avLst/>
          </a:prstGeom>
        </p:spPr>
      </p:pic>
      <p:pic>
        <p:nvPicPr>
          <p:cNvPr id="121" name="Picture 120" descr="A close up of a puppet&#10;&#10;Description automatically generated">
            <a:extLst>
              <a:ext uri="{FF2B5EF4-FFF2-40B4-BE49-F238E27FC236}">
                <a16:creationId xmlns:a16="http://schemas.microsoft.com/office/drawing/2014/main" id="{513BF007-6B8B-82BD-B1E9-B9D62E8A2B88}"/>
              </a:ext>
            </a:extLst>
          </p:cNvPr>
          <p:cNvPicPr>
            <a:picLocks noChangeAspect="1"/>
          </p:cNvPicPr>
          <p:nvPr/>
        </p:nvPicPr>
        <p:blipFill>
          <a:blip r:embed="rId3"/>
          <a:stretch>
            <a:fillRect/>
          </a:stretch>
        </p:blipFill>
        <p:spPr>
          <a:xfrm>
            <a:off x="4944688" y="4238363"/>
            <a:ext cx="200138" cy="185284"/>
          </a:xfrm>
          <a:prstGeom prst="ellipse">
            <a:avLst/>
          </a:prstGeom>
        </p:spPr>
      </p:pic>
      <p:pic>
        <p:nvPicPr>
          <p:cNvPr id="122" name="Picture 121" descr="A close up of a puppet&#10;&#10;Description automatically generated">
            <a:extLst>
              <a:ext uri="{FF2B5EF4-FFF2-40B4-BE49-F238E27FC236}">
                <a16:creationId xmlns:a16="http://schemas.microsoft.com/office/drawing/2014/main" id="{F128BB5D-BFD3-36AB-308C-4EFDCBF19F53}"/>
              </a:ext>
            </a:extLst>
          </p:cNvPr>
          <p:cNvPicPr>
            <a:picLocks noChangeAspect="1"/>
          </p:cNvPicPr>
          <p:nvPr/>
        </p:nvPicPr>
        <p:blipFill>
          <a:blip r:embed="rId3"/>
          <a:stretch>
            <a:fillRect/>
          </a:stretch>
        </p:blipFill>
        <p:spPr>
          <a:xfrm>
            <a:off x="5690004" y="4238363"/>
            <a:ext cx="200138" cy="185284"/>
          </a:xfrm>
          <a:prstGeom prst="ellipse">
            <a:avLst/>
          </a:prstGeom>
        </p:spPr>
      </p:pic>
      <p:pic>
        <p:nvPicPr>
          <p:cNvPr id="123" name="Picture 122" descr="A close up of a puppet&#10;&#10;Description automatically generated">
            <a:extLst>
              <a:ext uri="{FF2B5EF4-FFF2-40B4-BE49-F238E27FC236}">
                <a16:creationId xmlns:a16="http://schemas.microsoft.com/office/drawing/2014/main" id="{B504ACAE-210A-2081-1086-74698EC659D6}"/>
              </a:ext>
            </a:extLst>
          </p:cNvPr>
          <p:cNvPicPr>
            <a:picLocks noChangeAspect="1"/>
          </p:cNvPicPr>
          <p:nvPr/>
        </p:nvPicPr>
        <p:blipFill>
          <a:blip r:embed="rId3"/>
          <a:stretch>
            <a:fillRect/>
          </a:stretch>
        </p:blipFill>
        <p:spPr>
          <a:xfrm>
            <a:off x="5995931" y="2900278"/>
            <a:ext cx="200138" cy="185284"/>
          </a:xfrm>
          <a:prstGeom prst="ellipse">
            <a:avLst/>
          </a:prstGeom>
        </p:spPr>
      </p:pic>
      <p:pic>
        <p:nvPicPr>
          <p:cNvPr id="124" name="Picture 123" descr="A close up of a puppet&#10;&#10;Description automatically generated">
            <a:extLst>
              <a:ext uri="{FF2B5EF4-FFF2-40B4-BE49-F238E27FC236}">
                <a16:creationId xmlns:a16="http://schemas.microsoft.com/office/drawing/2014/main" id="{C1F72A96-10D9-F6CC-18B3-E1E49B320E47}"/>
              </a:ext>
            </a:extLst>
          </p:cNvPr>
          <p:cNvPicPr>
            <a:picLocks noChangeAspect="1"/>
          </p:cNvPicPr>
          <p:nvPr/>
        </p:nvPicPr>
        <p:blipFill>
          <a:blip r:embed="rId3"/>
          <a:stretch>
            <a:fillRect/>
          </a:stretch>
        </p:blipFill>
        <p:spPr>
          <a:xfrm>
            <a:off x="6693631" y="2900278"/>
            <a:ext cx="200138" cy="185284"/>
          </a:xfrm>
          <a:prstGeom prst="ellipse">
            <a:avLst/>
          </a:prstGeom>
        </p:spPr>
      </p:pic>
      <p:pic>
        <p:nvPicPr>
          <p:cNvPr id="125" name="Picture 124" descr="A close up of a puppet&#10;&#10;Description automatically generated">
            <a:extLst>
              <a:ext uri="{FF2B5EF4-FFF2-40B4-BE49-F238E27FC236}">
                <a16:creationId xmlns:a16="http://schemas.microsoft.com/office/drawing/2014/main" id="{BB7BD5A9-3A8E-3E8F-FBB5-31BDB5E749A4}"/>
              </a:ext>
            </a:extLst>
          </p:cNvPr>
          <p:cNvPicPr>
            <a:picLocks noChangeAspect="1"/>
          </p:cNvPicPr>
          <p:nvPr/>
        </p:nvPicPr>
        <p:blipFill>
          <a:blip r:embed="rId3"/>
          <a:stretch>
            <a:fillRect/>
          </a:stretch>
        </p:blipFill>
        <p:spPr>
          <a:xfrm>
            <a:off x="7326949" y="4238363"/>
            <a:ext cx="200138" cy="185284"/>
          </a:xfrm>
          <a:prstGeom prst="ellipse">
            <a:avLst/>
          </a:prstGeom>
        </p:spPr>
      </p:pic>
      <p:pic>
        <p:nvPicPr>
          <p:cNvPr id="126" name="Picture 125" descr="A close up of a puppet&#10;&#10;Description automatically generated">
            <a:extLst>
              <a:ext uri="{FF2B5EF4-FFF2-40B4-BE49-F238E27FC236}">
                <a16:creationId xmlns:a16="http://schemas.microsoft.com/office/drawing/2014/main" id="{03F6FA09-BAF6-8495-5AC8-E12F530E6FE8}"/>
              </a:ext>
            </a:extLst>
          </p:cNvPr>
          <p:cNvPicPr>
            <a:picLocks noChangeAspect="1"/>
          </p:cNvPicPr>
          <p:nvPr/>
        </p:nvPicPr>
        <p:blipFill>
          <a:blip r:embed="rId3"/>
          <a:stretch>
            <a:fillRect/>
          </a:stretch>
        </p:blipFill>
        <p:spPr>
          <a:xfrm>
            <a:off x="8440262" y="4238363"/>
            <a:ext cx="200138" cy="185284"/>
          </a:xfrm>
          <a:prstGeom prst="ellipse">
            <a:avLst/>
          </a:prstGeom>
        </p:spPr>
      </p:pic>
      <p:pic>
        <p:nvPicPr>
          <p:cNvPr id="127" name="Picture 126" descr="A close up of a puppet&#10;&#10;Description automatically generated">
            <a:extLst>
              <a:ext uri="{FF2B5EF4-FFF2-40B4-BE49-F238E27FC236}">
                <a16:creationId xmlns:a16="http://schemas.microsoft.com/office/drawing/2014/main" id="{9FED545F-90EE-32F5-3886-D9420331B252}"/>
              </a:ext>
            </a:extLst>
          </p:cNvPr>
          <p:cNvPicPr>
            <a:picLocks noChangeAspect="1"/>
          </p:cNvPicPr>
          <p:nvPr/>
        </p:nvPicPr>
        <p:blipFill>
          <a:blip r:embed="rId3"/>
          <a:stretch>
            <a:fillRect/>
          </a:stretch>
        </p:blipFill>
        <p:spPr>
          <a:xfrm>
            <a:off x="9461943" y="4238363"/>
            <a:ext cx="200138" cy="185284"/>
          </a:xfrm>
          <a:prstGeom prst="ellipse">
            <a:avLst/>
          </a:prstGeom>
        </p:spPr>
      </p:pic>
      <p:pic>
        <p:nvPicPr>
          <p:cNvPr id="128" name="Picture 127" descr="A close up of a puppet&#10;&#10;Description automatically generated">
            <a:extLst>
              <a:ext uri="{FF2B5EF4-FFF2-40B4-BE49-F238E27FC236}">
                <a16:creationId xmlns:a16="http://schemas.microsoft.com/office/drawing/2014/main" id="{E485CF30-5971-BF3A-BDEB-7C0F573F4603}"/>
              </a:ext>
            </a:extLst>
          </p:cNvPr>
          <p:cNvPicPr>
            <a:picLocks noChangeAspect="1"/>
          </p:cNvPicPr>
          <p:nvPr/>
        </p:nvPicPr>
        <p:blipFill>
          <a:blip r:embed="rId3"/>
          <a:stretch>
            <a:fillRect/>
          </a:stretch>
        </p:blipFill>
        <p:spPr>
          <a:xfrm>
            <a:off x="10936767" y="4233236"/>
            <a:ext cx="200138" cy="185284"/>
          </a:xfrm>
          <a:prstGeom prst="ellipse">
            <a:avLst/>
          </a:prstGeom>
        </p:spPr>
      </p:pic>
    </p:spTree>
    <p:extLst>
      <p:ext uri="{BB962C8B-B14F-4D97-AF65-F5344CB8AC3E}">
        <p14:creationId xmlns:p14="http://schemas.microsoft.com/office/powerpoint/2010/main" val="2130030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6E6F4-B8EC-BE04-D7B4-5F437685A419}"/>
              </a:ext>
            </a:extLst>
          </p:cNvPr>
          <p:cNvSpPr>
            <a:spLocks noGrp="1"/>
          </p:cNvSpPr>
          <p:nvPr>
            <p:ph type="title"/>
          </p:nvPr>
        </p:nvSpPr>
        <p:spPr>
          <a:xfrm>
            <a:off x="732104" y="18722"/>
            <a:ext cx="7465828" cy="886935"/>
          </a:xfrm>
        </p:spPr>
        <p:txBody>
          <a:bodyPr/>
          <a:lstStyle/>
          <a:p>
            <a:r>
              <a:rPr lang="en-US" dirty="0"/>
              <a:t>Time to roleplay Bert and Ernie</a:t>
            </a:r>
          </a:p>
        </p:txBody>
      </p:sp>
      <p:sp>
        <p:nvSpPr>
          <p:cNvPr id="4" name="Slide Number Placeholder 3">
            <a:extLst>
              <a:ext uri="{FF2B5EF4-FFF2-40B4-BE49-F238E27FC236}">
                <a16:creationId xmlns:a16="http://schemas.microsoft.com/office/drawing/2014/main" id="{BA7DE762-6E8C-D0D8-1B6B-7DD25122D897}"/>
              </a:ext>
            </a:extLst>
          </p:cNvPr>
          <p:cNvSpPr>
            <a:spLocks noGrp="1"/>
          </p:cNvSpPr>
          <p:nvPr>
            <p:ph type="sldNum" sz="quarter" idx="12"/>
          </p:nvPr>
        </p:nvSpPr>
        <p:spPr/>
        <p:txBody>
          <a:bodyPr/>
          <a:lstStyle/>
          <a:p>
            <a:fld id="{1247887F-F593-DA48-B2B7-CB259E526E12}" type="slidenum">
              <a:rPr lang="en-US" smtClean="0"/>
              <a:t>9</a:t>
            </a:fld>
            <a:endParaRPr lang="en-US"/>
          </a:p>
        </p:txBody>
      </p:sp>
      <p:sp>
        <p:nvSpPr>
          <p:cNvPr id="5" name="Content Placeholder 2">
            <a:extLst>
              <a:ext uri="{FF2B5EF4-FFF2-40B4-BE49-F238E27FC236}">
                <a16:creationId xmlns:a16="http://schemas.microsoft.com/office/drawing/2014/main" id="{6CF63D52-C4EC-3902-0880-A473ED9355C6}"/>
              </a:ext>
            </a:extLst>
          </p:cNvPr>
          <p:cNvSpPr>
            <a:spLocks noGrp="1"/>
          </p:cNvSpPr>
          <p:nvPr>
            <p:ph idx="1"/>
          </p:nvPr>
        </p:nvSpPr>
        <p:spPr>
          <a:xfrm>
            <a:off x="732104" y="888956"/>
            <a:ext cx="10336924" cy="5539038"/>
          </a:xfrm>
        </p:spPr>
        <p:txBody>
          <a:bodyPr>
            <a:normAutofit/>
          </a:bodyPr>
          <a:lstStyle/>
          <a:p>
            <a:r>
              <a:rPr lang="en-US" dirty="0">
                <a:solidFill>
                  <a:schemeClr val="tx1"/>
                </a:solidFill>
              </a:rPr>
              <a:t>You     find a partner</a:t>
            </a:r>
          </a:p>
          <a:p>
            <a:pPr lvl="1"/>
            <a:r>
              <a:rPr lang="en-US" i="0" dirty="0">
                <a:solidFill>
                  <a:schemeClr val="tx1"/>
                </a:solidFill>
              </a:rPr>
              <a:t>Add      as collaborator under your repo’s </a:t>
            </a:r>
            <a:r>
              <a:rPr lang="en-US" i="0" dirty="0" err="1">
                <a:solidFill>
                  <a:schemeClr val="tx1"/>
                </a:solidFill>
              </a:rPr>
              <a:t>github.com</a:t>
            </a:r>
            <a:r>
              <a:rPr lang="en-US" i="0" dirty="0">
                <a:solidFill>
                  <a:schemeClr val="tx1"/>
                </a:solidFill>
              </a:rPr>
              <a:t> settings (</a:t>
            </a:r>
            <a:r>
              <a:rPr lang="en-US" b="1" i="0" dirty="0">
                <a:solidFill>
                  <a:schemeClr val="tx1"/>
                </a:solidFill>
              </a:rPr>
              <a:t>Homework 2pts</a:t>
            </a:r>
            <a:r>
              <a:rPr lang="en-US" i="0" dirty="0">
                <a:solidFill>
                  <a:schemeClr val="tx1"/>
                </a:solidFill>
              </a:rPr>
              <a:t>)</a:t>
            </a:r>
          </a:p>
          <a:p>
            <a:pPr lvl="1"/>
            <a:r>
              <a:rPr lang="en-US" i="0" dirty="0">
                <a:solidFill>
                  <a:schemeClr val="tx1"/>
                </a:solidFill>
              </a:rPr>
              <a:t>(You will also be their Bert to their Ernie)</a:t>
            </a:r>
          </a:p>
          <a:p>
            <a:pPr lvl="1"/>
            <a:r>
              <a:rPr lang="en-US" i="0" dirty="0">
                <a:solidFill>
                  <a:schemeClr val="tx1"/>
                </a:solidFill>
              </a:rPr>
              <a:t>Contribute one of your resources to </a:t>
            </a:r>
            <a:r>
              <a:rPr lang="en-US" dirty="0">
                <a:solidFill>
                  <a:schemeClr val="tx1"/>
                </a:solidFill>
              </a:rPr>
              <a:t>their</a:t>
            </a:r>
            <a:r>
              <a:rPr lang="en-US" i="0" dirty="0">
                <a:solidFill>
                  <a:schemeClr val="tx1"/>
                </a:solidFill>
              </a:rPr>
              <a:t> repository (</a:t>
            </a:r>
            <a:r>
              <a:rPr lang="en-US" b="1" i="0" dirty="0">
                <a:solidFill>
                  <a:schemeClr val="tx1"/>
                </a:solidFill>
              </a:rPr>
              <a:t>Homework 4pts:</a:t>
            </a:r>
            <a:r>
              <a:rPr lang="en-US" sz="1600" b="1" i="0" dirty="0">
                <a:solidFill>
                  <a:schemeClr val="tx1"/>
                </a:solidFill>
              </a:rPr>
              <a:t> see below</a:t>
            </a:r>
            <a:r>
              <a:rPr lang="en-US" i="0" dirty="0">
                <a:solidFill>
                  <a:schemeClr val="tx1"/>
                </a:solidFill>
              </a:rPr>
              <a:t>)</a:t>
            </a:r>
          </a:p>
          <a:p>
            <a:pPr lvl="1"/>
            <a:r>
              <a:rPr lang="en-US" i="0" dirty="0">
                <a:solidFill>
                  <a:schemeClr val="tx1"/>
                </a:solidFill>
              </a:rPr>
              <a:t>As their </a:t>
            </a:r>
          </a:p>
          <a:p>
            <a:pPr lvl="2"/>
            <a:r>
              <a:rPr lang="en-US" dirty="0">
                <a:solidFill>
                  <a:schemeClr val="tx1"/>
                </a:solidFill>
              </a:rPr>
              <a:t>On </a:t>
            </a:r>
            <a:r>
              <a:rPr lang="en-US" dirty="0" err="1">
                <a:solidFill>
                  <a:schemeClr val="tx1"/>
                </a:solidFill>
              </a:rPr>
              <a:t>github.com</a:t>
            </a:r>
            <a:r>
              <a:rPr lang="en-US" dirty="0">
                <a:solidFill>
                  <a:schemeClr val="tx1"/>
                </a:solidFill>
              </a:rPr>
              <a:t>, go to their repository</a:t>
            </a:r>
          </a:p>
          <a:p>
            <a:pPr lvl="2"/>
            <a:r>
              <a:rPr lang="en-US" i="0" dirty="0">
                <a:solidFill>
                  <a:schemeClr val="tx1"/>
                </a:solidFill>
              </a:rPr>
              <a:t>Create a new branch: “Bert’s resource”</a:t>
            </a:r>
          </a:p>
          <a:p>
            <a:pPr lvl="2"/>
            <a:r>
              <a:rPr lang="en-US" dirty="0">
                <a:solidFill>
                  <a:schemeClr val="tx1"/>
                </a:solidFill>
              </a:rPr>
              <a:t>Upload your resource to their examples or templates directory</a:t>
            </a:r>
          </a:p>
          <a:p>
            <a:pPr lvl="2"/>
            <a:r>
              <a:rPr lang="en-US" i="0" dirty="0">
                <a:solidFill>
                  <a:schemeClr val="tx1"/>
                </a:solidFill>
              </a:rPr>
              <a:t>Submit pull request </a:t>
            </a:r>
            <a:r>
              <a:rPr lang="en-US" b="1" i="0" dirty="0">
                <a:solidFill>
                  <a:schemeClr val="tx1"/>
                </a:solidFill>
              </a:rPr>
              <a:t>(Homework 2pts)</a:t>
            </a:r>
          </a:p>
          <a:p>
            <a:pPr lvl="1"/>
            <a:r>
              <a:rPr lang="en-US" b="1" i="0" dirty="0">
                <a:solidFill>
                  <a:schemeClr val="tx1"/>
                </a:solidFill>
              </a:rPr>
              <a:t>As </a:t>
            </a:r>
          </a:p>
          <a:p>
            <a:pPr lvl="2"/>
            <a:r>
              <a:rPr lang="en-US" dirty="0">
                <a:solidFill>
                  <a:schemeClr val="tx1"/>
                </a:solidFill>
              </a:rPr>
              <a:t>Accept partner’s pull request </a:t>
            </a:r>
            <a:r>
              <a:rPr lang="en-US" b="1" dirty="0">
                <a:solidFill>
                  <a:schemeClr val="tx1"/>
                </a:solidFill>
              </a:rPr>
              <a:t>(Homework 2pts)</a:t>
            </a:r>
          </a:p>
          <a:p>
            <a:pPr lvl="2"/>
            <a:r>
              <a:rPr lang="en-US" i="0" dirty="0">
                <a:solidFill>
                  <a:schemeClr val="tx1"/>
                </a:solidFill>
              </a:rPr>
              <a:t>Merge and Delete the extra branch</a:t>
            </a:r>
          </a:p>
          <a:p>
            <a:pPr lvl="1"/>
            <a:r>
              <a:rPr lang="en-US" dirty="0">
                <a:solidFill>
                  <a:schemeClr val="tx1"/>
                </a:solidFill>
              </a:rPr>
              <a:t>See Network under “Insights”</a:t>
            </a:r>
            <a:endParaRPr lang="en-US" i="0" dirty="0">
              <a:solidFill>
                <a:schemeClr val="tx1"/>
              </a:solidFill>
            </a:endParaRPr>
          </a:p>
          <a:p>
            <a:pPr lvl="2"/>
            <a:endParaRPr lang="en-US" i="0" dirty="0">
              <a:solidFill>
                <a:schemeClr val="tx1"/>
              </a:solidFill>
            </a:endParaRPr>
          </a:p>
          <a:p>
            <a:pPr lvl="2"/>
            <a:endParaRPr lang="en-US" i="0" dirty="0">
              <a:solidFill>
                <a:schemeClr val="tx1"/>
              </a:solidFill>
            </a:endParaRPr>
          </a:p>
          <a:p>
            <a:pPr lvl="2"/>
            <a:endParaRPr lang="en-US" i="0" dirty="0">
              <a:solidFill>
                <a:schemeClr val="tx1"/>
              </a:solidFill>
            </a:endParaRPr>
          </a:p>
        </p:txBody>
      </p:sp>
      <p:pic>
        <p:nvPicPr>
          <p:cNvPr id="6" name="Picture 5" descr="A close up of a puppet&#10;&#10;Description automatically generated">
            <a:extLst>
              <a:ext uri="{FF2B5EF4-FFF2-40B4-BE49-F238E27FC236}">
                <a16:creationId xmlns:a16="http://schemas.microsoft.com/office/drawing/2014/main" id="{D9E3E8E2-C5AE-0652-E157-54003B796EBF}"/>
              </a:ext>
            </a:extLst>
          </p:cNvPr>
          <p:cNvPicPr>
            <a:picLocks noChangeAspect="1"/>
          </p:cNvPicPr>
          <p:nvPr/>
        </p:nvPicPr>
        <p:blipFill>
          <a:blip r:embed="rId2"/>
          <a:stretch>
            <a:fillRect/>
          </a:stretch>
        </p:blipFill>
        <p:spPr>
          <a:xfrm>
            <a:off x="1677971" y="966522"/>
            <a:ext cx="200138" cy="185284"/>
          </a:xfrm>
          <a:prstGeom prst="ellipse">
            <a:avLst/>
          </a:prstGeom>
        </p:spPr>
      </p:pic>
      <p:pic>
        <p:nvPicPr>
          <p:cNvPr id="7" name="Picture 6" descr="A yellow puppet with a red nose and a white shirt&#10;&#10;Description automatically generated">
            <a:extLst>
              <a:ext uri="{FF2B5EF4-FFF2-40B4-BE49-F238E27FC236}">
                <a16:creationId xmlns:a16="http://schemas.microsoft.com/office/drawing/2014/main" id="{3259E9A5-ABD4-CF41-7A23-9D06F730EDB3}"/>
              </a:ext>
            </a:extLst>
          </p:cNvPr>
          <p:cNvPicPr>
            <a:picLocks noChangeAspect="1"/>
          </p:cNvPicPr>
          <p:nvPr/>
        </p:nvPicPr>
        <p:blipFill>
          <a:blip r:embed="rId3"/>
          <a:stretch>
            <a:fillRect/>
          </a:stretch>
        </p:blipFill>
        <p:spPr>
          <a:xfrm>
            <a:off x="3521571" y="925718"/>
            <a:ext cx="222106" cy="281103"/>
          </a:xfrm>
          <a:prstGeom prst="roundRect">
            <a:avLst/>
          </a:prstGeom>
        </p:spPr>
      </p:pic>
      <p:pic>
        <p:nvPicPr>
          <p:cNvPr id="8" name="Picture 7" descr="A yellow puppet with a red nose and a white shirt&#10;&#10;Description automatically generated">
            <a:extLst>
              <a:ext uri="{FF2B5EF4-FFF2-40B4-BE49-F238E27FC236}">
                <a16:creationId xmlns:a16="http://schemas.microsoft.com/office/drawing/2014/main" id="{503BC0F1-11CD-FC38-80A6-721973B3DB44}"/>
              </a:ext>
            </a:extLst>
          </p:cNvPr>
          <p:cNvPicPr>
            <a:picLocks noChangeAspect="1"/>
          </p:cNvPicPr>
          <p:nvPr/>
        </p:nvPicPr>
        <p:blipFill>
          <a:blip r:embed="rId3"/>
          <a:stretch>
            <a:fillRect/>
          </a:stretch>
        </p:blipFill>
        <p:spPr>
          <a:xfrm>
            <a:off x="2249012" y="1318839"/>
            <a:ext cx="207443" cy="262546"/>
          </a:xfrm>
          <a:prstGeom prst="roundRect">
            <a:avLst/>
          </a:prstGeom>
        </p:spPr>
      </p:pic>
      <p:pic>
        <p:nvPicPr>
          <p:cNvPr id="9" name="Picture 8" descr="A yellow puppet with a red nose and a white shirt&#10;&#10;Description automatically generated">
            <a:extLst>
              <a:ext uri="{FF2B5EF4-FFF2-40B4-BE49-F238E27FC236}">
                <a16:creationId xmlns:a16="http://schemas.microsoft.com/office/drawing/2014/main" id="{DA772BC3-B3B4-7795-5BFE-B8ED9B7F7FCE}"/>
              </a:ext>
            </a:extLst>
          </p:cNvPr>
          <p:cNvPicPr>
            <a:picLocks noChangeAspect="1"/>
          </p:cNvPicPr>
          <p:nvPr/>
        </p:nvPicPr>
        <p:blipFill>
          <a:blip r:embed="rId3"/>
          <a:stretch>
            <a:fillRect/>
          </a:stretch>
        </p:blipFill>
        <p:spPr>
          <a:xfrm>
            <a:off x="2636154" y="2456227"/>
            <a:ext cx="207443" cy="262546"/>
          </a:xfrm>
          <a:prstGeom prst="roundRect">
            <a:avLst/>
          </a:prstGeom>
        </p:spPr>
      </p:pic>
      <p:pic>
        <p:nvPicPr>
          <p:cNvPr id="10" name="Picture 9" descr="A close up of a puppet&#10;&#10;Description automatically generated">
            <a:extLst>
              <a:ext uri="{FF2B5EF4-FFF2-40B4-BE49-F238E27FC236}">
                <a16:creationId xmlns:a16="http://schemas.microsoft.com/office/drawing/2014/main" id="{E7A6C789-2EEC-C0B1-2B1B-D0BC22818162}"/>
              </a:ext>
            </a:extLst>
          </p:cNvPr>
          <p:cNvPicPr>
            <a:picLocks noChangeAspect="1"/>
          </p:cNvPicPr>
          <p:nvPr/>
        </p:nvPicPr>
        <p:blipFill>
          <a:blip r:embed="rId2"/>
          <a:stretch>
            <a:fillRect/>
          </a:stretch>
        </p:blipFill>
        <p:spPr>
          <a:xfrm>
            <a:off x="2064683" y="4218559"/>
            <a:ext cx="283594" cy="262546"/>
          </a:xfrm>
          <a:prstGeom prst="ellipse">
            <a:avLst/>
          </a:prstGeom>
        </p:spPr>
      </p:pic>
      <p:pic>
        <p:nvPicPr>
          <p:cNvPr id="14" name="Picture 13" descr="A cartoon of a family&#10;&#10;Description automatically generated">
            <a:extLst>
              <a:ext uri="{FF2B5EF4-FFF2-40B4-BE49-F238E27FC236}">
                <a16:creationId xmlns:a16="http://schemas.microsoft.com/office/drawing/2014/main" id="{CCE06EE1-C988-188C-26C6-3EEEB1B86BDB}"/>
              </a:ext>
            </a:extLst>
          </p:cNvPr>
          <p:cNvPicPr>
            <a:picLocks noChangeAspect="1"/>
          </p:cNvPicPr>
          <p:nvPr/>
        </p:nvPicPr>
        <p:blipFill>
          <a:blip r:embed="rId4"/>
          <a:stretch>
            <a:fillRect/>
          </a:stretch>
        </p:blipFill>
        <p:spPr>
          <a:xfrm>
            <a:off x="8159327" y="2409079"/>
            <a:ext cx="3655549" cy="3618960"/>
          </a:xfrm>
          <a:prstGeom prst="rect">
            <a:avLst/>
          </a:prstGeom>
        </p:spPr>
      </p:pic>
      <p:sp>
        <p:nvSpPr>
          <p:cNvPr id="15" name="TextBox 14">
            <a:extLst>
              <a:ext uri="{FF2B5EF4-FFF2-40B4-BE49-F238E27FC236}">
                <a16:creationId xmlns:a16="http://schemas.microsoft.com/office/drawing/2014/main" id="{307360D0-1F3E-6639-EAA8-95BF643A3C94}"/>
              </a:ext>
            </a:extLst>
          </p:cNvPr>
          <p:cNvSpPr txBox="1"/>
          <p:nvPr/>
        </p:nvSpPr>
        <p:spPr>
          <a:xfrm>
            <a:off x="8080744" y="6043350"/>
            <a:ext cx="3848986" cy="338554"/>
          </a:xfrm>
          <a:prstGeom prst="rect">
            <a:avLst/>
          </a:prstGeom>
          <a:noFill/>
        </p:spPr>
        <p:txBody>
          <a:bodyPr wrap="square" rtlCol="0">
            <a:spAutoFit/>
          </a:bodyPr>
          <a:lstStyle/>
          <a:p>
            <a:r>
              <a:rPr lang="en-US" sz="1600" dirty="0"/>
              <a:t>https://</a:t>
            </a:r>
            <a:r>
              <a:rPr lang="en-US" sz="1600" dirty="0" err="1"/>
              <a:t>www.deviantart.com</a:t>
            </a:r>
            <a:r>
              <a:rPr lang="en-US" sz="1600" dirty="0"/>
              <a:t>/</a:t>
            </a:r>
            <a:r>
              <a:rPr lang="en-US" sz="1600" dirty="0" err="1"/>
              <a:t>mooncreeper</a:t>
            </a:r>
            <a:endParaRPr lang="en-US" sz="1600" dirty="0"/>
          </a:p>
        </p:txBody>
      </p:sp>
    </p:spTree>
    <p:extLst>
      <p:ext uri="{BB962C8B-B14F-4D97-AF65-F5344CB8AC3E}">
        <p14:creationId xmlns:p14="http://schemas.microsoft.com/office/powerpoint/2010/main" val="237607131"/>
      </p:ext>
    </p:extLst>
  </p:cSld>
  <p:clrMapOvr>
    <a:masterClrMapping/>
  </p:clrMapOvr>
</p:sld>
</file>

<file path=ppt/theme/theme1.xml><?xml version="1.0" encoding="utf-8"?>
<a:theme xmlns:a="http://schemas.openxmlformats.org/drawingml/2006/main" name="Crop">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Crop</Template>
  <TotalTime>311</TotalTime>
  <Words>1205</Words>
  <Application>Microsoft Macintosh PowerPoint</Application>
  <PresentationFormat>Widescreen</PresentationFormat>
  <Paragraphs>169</Paragraphs>
  <Slides>15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Apple Chancery</vt:lpstr>
      <vt:lpstr>Aptos</vt:lpstr>
      <vt:lpstr>Arial</vt:lpstr>
      <vt:lpstr>Franklin Gothic Book</vt:lpstr>
      <vt:lpstr>Lato Extended</vt:lpstr>
      <vt:lpstr>Menlo-Regular</vt:lpstr>
      <vt:lpstr>Monaco</vt:lpstr>
      <vt:lpstr>Söhne</vt:lpstr>
      <vt:lpstr>Crop</vt:lpstr>
      <vt:lpstr>GIT/Github day 2</vt:lpstr>
      <vt:lpstr>Recap day 1</vt:lpstr>
      <vt:lpstr>ChatGPT, why do we add our key to the ssh-agent?</vt:lpstr>
      <vt:lpstr>Work on your my-resources repo</vt:lpstr>
      <vt:lpstr>Making changes on github AND your local copy</vt:lpstr>
      <vt:lpstr>Branching (Ernie gets bolder)</vt:lpstr>
      <vt:lpstr>Collaborating</vt:lpstr>
      <vt:lpstr>The Whole commit history as a Graph/Network</vt:lpstr>
      <vt:lpstr>Time to roleplay Bert and Ernie</vt:lpstr>
      <vt:lpstr>Forking</vt:lpstr>
      <vt:lpstr>Get YOUR fork of class repo into RStudio</vt:lpstr>
      <vt:lpstr>What to do for final project in the fork</vt:lpstr>
      <vt:lpstr>Github pages</vt:lpstr>
      <vt:lpstr>Your profile</vt:lpstr>
      <vt:lpstr>Have. At. 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King,David</dc:creator>
  <cp:lastModifiedBy>King,David</cp:lastModifiedBy>
  <cp:revision>10</cp:revision>
  <dcterms:created xsi:type="dcterms:W3CDTF">2024-04-30T16:08:27Z</dcterms:created>
  <dcterms:modified xsi:type="dcterms:W3CDTF">2024-05-01T04:00:58Z</dcterms:modified>
</cp:coreProperties>
</file>

<file path=docProps/thumbnail.jpeg>
</file>